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97" r:id="rId2"/>
    <p:sldId id="341" r:id="rId3"/>
    <p:sldId id="398" r:id="rId4"/>
    <p:sldId id="419" r:id="rId5"/>
    <p:sldId id="420" r:id="rId6"/>
    <p:sldId id="421" r:id="rId7"/>
    <p:sldId id="422" r:id="rId8"/>
    <p:sldId id="423" r:id="rId9"/>
    <p:sldId id="424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47" r:id="rId23"/>
    <p:sldId id="439" r:id="rId24"/>
    <p:sldId id="382" r:id="rId25"/>
    <p:sldId id="413" r:id="rId26"/>
    <p:sldId id="414" r:id="rId27"/>
    <p:sldId id="415" r:id="rId28"/>
    <p:sldId id="448" r:id="rId29"/>
    <p:sldId id="450" r:id="rId30"/>
    <p:sldId id="449" r:id="rId31"/>
    <p:sldId id="379" r:id="rId32"/>
    <p:sldId id="396" r:id="rId33"/>
    <p:sldId id="404" r:id="rId34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970"/>
    <a:srgbClr val="26498E"/>
    <a:srgbClr val="1D366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11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D89F5828-2D2F-4E87-A2E5-8622FA07582D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F5D1DE5-99F6-40C0-B75E-CBA4EA46F8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2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32C85-BEFC-01B4-E9C9-0F2EC020C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41D45A-E616-796B-27FD-67AB40F50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07A5A48-5E46-8635-F2B0-37FD07435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C27A2E-1A75-7B54-E8F8-671C271CE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7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3FE58-7DC0-09A7-044F-40C5E72E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BB9BEB-53C7-19BE-5289-37EE2C7ED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DEAD22F-C6D9-21B7-90C1-2D41A749F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986AD8-5429-43DD-4963-1D5976388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12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EC58-ED17-5CD8-6C25-1CEEB4BC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1E5A6BC-5FDA-DBD5-DBB2-062A8FEF9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10354D1-B5A6-0D57-0DD5-70F3F485B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908427-3106-8D03-3F40-17327E76C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57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D1DE5-99F6-40C0-B75E-CBA4EA46F8F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14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66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10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9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42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8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37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451C3B-C46C-460F-8D80-AF5D90D8D592}" type="datetimeFigureOut">
              <a:rPr lang="pl-PL" smtClean="0"/>
              <a:t>28.01.2025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82E488B-7A5A-49B2-A0F3-50060948A2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0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lgddobrzyn@interia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gddobrzyn@interia.p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7970" y="2191109"/>
            <a:ext cx="108520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sz="2400" dirty="0"/>
          </a:p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Dotyczy projektu grantowego pt. „Wsparcie dzieci i młodzieży w formie klubów młodzieżowych” nr projektu FEKP.07.02-IZ.00-103/24 </a:t>
            </a:r>
          </a:p>
          <a:p>
            <a:pPr algn="ctr"/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realizującego Lokalną Strategię Rozwoju Stowarzyszenia Lokalna Grupa Działania Gmin Dobrzyńskich Region Południe 2023-2027</a:t>
            </a:r>
          </a:p>
          <a:p>
            <a:pPr algn="ctr"/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400" b="1" dirty="0">
              <a:solidFill>
                <a:srgbClr val="0070C0"/>
              </a:solidFill>
            </a:endParaRPr>
          </a:p>
          <a:p>
            <a:pPr algn="ct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29.01.2025 r.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B30590-D452-C860-F7D9-6BDA02482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30" y="5220789"/>
            <a:ext cx="1310632" cy="938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: zaokrąglone rogi 1">
            <a:extLst>
              <a:ext uri="{FF2B5EF4-FFF2-40B4-BE49-F238E27FC236}">
                <a16:creationId xmlns:a16="http://schemas.microsoft.com/office/drawing/2014/main" id="{FB6E4241-6BCD-95E7-059B-914157D5359D}"/>
              </a:ext>
            </a:extLst>
          </p:cNvPr>
          <p:cNvSpPr/>
          <p:nvPr/>
        </p:nvSpPr>
        <p:spPr>
          <a:xfrm>
            <a:off x="1046375" y="2191109"/>
            <a:ext cx="9794450" cy="70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+mj-lt"/>
                <a:ea typeface="Calibri" panose="020F0502020204030204" pitchFamily="34" charset="0"/>
              </a:rPr>
              <a:t>Spotkanie/warsztat </a:t>
            </a:r>
            <a:r>
              <a:rPr lang="pl-PL" sz="2400" dirty="0"/>
              <a:t>dotyczący naboru wniosków 1/7.2/2025</a:t>
            </a:r>
          </a:p>
          <a:p>
            <a:pPr algn="ctr"/>
            <a:endParaRPr lang="pl-PL" sz="2400" dirty="0">
              <a:latin typeface="+mj-lt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418DC6B-30E9-D320-DD88-4C000771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08" y="702156"/>
            <a:ext cx="8190584" cy="1013800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9A44F7AF-D487-338E-D6D0-AB249F434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47411" y="5220788"/>
            <a:ext cx="2352530" cy="9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3A571-55B9-E097-3BB2-D2FD1B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Na co można złożyć wniosek?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0099F-1EF2-984F-3992-5081FA9F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6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Rozwijanie umiejętności społecznych i obywatelskich, zwłaszcza uczniów i uczennic zagrożonych wypadnięciem z systemu szkolnego, poprzez utworzenie i wsparcie na rzecz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tworzenia i funkcjonowania edukacyjnych klubów młodzieżowych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 ramach klubów możliwa jest realizacja różnorodnego obszaru tematycznego, uwzględniającego zainteresowania, zdolności, potrzeby oraz predyspozycje dzieci i młodzieży np. zajęcia filmowe, muzyczne, artystyczne, sportowe, z robotyki, programowania, nt. lokalnej tożsamości i kultury realizację spotkań, warsztatów i wizyt studyjnych;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3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49F18-AF77-BB29-9441-6DF1ACD1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Na co można otrzymać grant?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C1414-8F2F-EAB4-E0DF-AFDC37FE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1826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Warunkiem wsparcia w typie projektów jest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dodatkowość,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 oznacza, że środki EFS+ mają charakter dodatkowy w stosunku do działań już realizowanych przez Wnioskodawców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(brak finansowania bieżącej działalności)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pl-PL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w ramach istniejących klubów może odbywać się poprzez: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objęcie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nowych osób zajęciami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integracyjnymi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(dotychczas prowadzonymi)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lub/i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objęcie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dotychczasowych uczestników nową ofertą zajęć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integracyjnych.</a:t>
            </a:r>
          </a:p>
          <a:p>
            <a:pPr lvl="0">
              <a:lnSpc>
                <a:spcPct val="107000"/>
              </a:lnSpc>
            </a:pP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w tym typie projektów będą realizowane zgodnie ze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Standardem klubów młodzieżowych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współfinansowanych z EFS+ w ramach Działania 7.2 programu Fundusze Europejskie dla Kujaw i Pomorza na lata 2021-2027, stanowiącym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8 do Ogłoszenia o naborze wniosków.</a:t>
            </a: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18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D9A95-CE83-4293-6816-796C6179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min. 3 różne obszary wsparcia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72DC0F-5635-C6BA-0055-DF7ADC0A7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6508"/>
            <a:ext cx="11029615" cy="4991492"/>
          </a:xfrm>
        </p:spPr>
        <p:txBody>
          <a:bodyPr>
            <a:normAutofit fontScale="85000" lnSpcReduction="10000"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Rozwój fizyczny - organizowanie zajęć sportowych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m.in.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akrobatycznych, tanecznych, sztuk walki i innych mających na celu promowanie i wzrost aktywności fizycznej. Działania klubu powinny mieć na celu zachęcenie dzieci i młodzieży do różnorodnych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aktywności fizycznej oraz prowadzenia zdrowego stylu życia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Rozwój intelektualny – stymulowanie rozwoju i zainteresowań naukowych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dzieci i młodzieży poprzez ciekawe zajęcia naukowe, udział w warsztatach naukowych, zajęcia wspierające proces uczenia się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Nabywanie nowych umiejętności życiowych – ćwiczenia z umiejętności samoobsługi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poruszania się w Internecie i selekcji informacji, umiejętności załatwiania spraw urzędowych,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Rozwój społeczny – wspieranie w nabywaniu umiejętności w relacjach z innymi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komunikacji interpersonalnej, pracy w grupie, kontaktów z osobami dorosłymi, treningi umiejętności społecznych (TUS)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Rozwój kreatywności – organizowanie zajęć artystycznych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twórczych, z robotyki i programowania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Udział w kulturze i uwrażliwienie na sztukę – organizowanie zajęć filmowych, muzycznych, teatralnych i innych z obszaru sztuki i kultury.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tych zajęć można realizować wyjazdy do kin, teatrów, muzeów, centrów sztuki, opery, filharmonii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 Edukacja obywatelska – wspieranie w nabywaniu umiejętności krytycznego i samodzielnego myślenia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angażowaniu się w życie szkoły i lokalnej społeczności, zajęcia z praw człowieka, nt. form i znaczenia partycypacji społecznej,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Rozwój tożsamości lokalnej – nabywanie wiedzy nt. lokalnej tradycji,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kultury, historii i ich propagowania, itp.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Edukacja w zakresie bezpieczeństwa – organizowanie zajęć uświadamiających nt. zagrożeń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sieci, zajęć z zakresu bezpieczeństwa politycznego, militarnego, ekonomicznego, ekologicznego, a także wsparcie w obszarze przemocy rówieśniczej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30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5F650-3EBB-7933-962A-54105814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założenia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2DE976-CC1F-8C83-3E41-A116EAED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ma być miejscem przyjaznym dla dzieci i młodzieży,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dającym poczucie bezpieczeństwa i lokalnej wspólnoty, z empatyczną i kompetentną kadrą. Klub ma tworzyć przestrzeń, w której jest miejsce na wymianę doświadczeń i pomysłów na spędzanie wolnego czasu. W klubie każdy ma równe prawo do wypowiedzi, decyzje podejmowane są wspólnie, a relacje opierają się na wzajemnym szacunku i tolerancji.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powinien oferować </a:t>
            </a: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elastyczną i zróżnicowaną ofertę zajęć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dopasowaną do zainteresowań, zdolności, predyspozycji, potrzeb i preferencji uczestników. </a:t>
            </a: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Zaangażowanie dzieci i młodzieży we wspólne formułowanie oferty jest obligatoryjne.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związku z powyższym, na etapie przygotowania koncepcji funkcjonowania klubu,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pozyskać informacje bezpośrednio od potencjalnych uczestników dotyczących ich zainteresowań i pomysłów na zajęcia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w trakcie spotkań grup i społeczności lokalnej, w rozmowach indywidualnych, w formie ankiet, skrzynek na dobre pomysły itp.).</a:t>
            </a:r>
          </a:p>
        </p:txBody>
      </p:sp>
    </p:spTree>
    <p:extLst>
      <p:ext uri="{BB962C8B-B14F-4D97-AF65-F5344CB8AC3E}">
        <p14:creationId xmlns:p14="http://schemas.microsoft.com/office/powerpoint/2010/main" val="250859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4C9ED-6D04-8CEF-0D96-496BEC83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założenia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749BC4-C5C7-B02E-9574-3DA49DBD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9946"/>
            <a:ext cx="11029615" cy="4751110"/>
          </a:xfrm>
        </p:spPr>
        <p:txBody>
          <a:bodyPr>
            <a:normAutofit lnSpcReduction="10000"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Godziny funkcjonowania placówki powinny być dostosowane do potrzeb i możliwości uczestnictwa dzieci i młodzieży.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okresie wakacji i ferii zimowych możliwe jest organizowanie obozów i półkolonii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ukierunkowanych na rozwój kompetencji, umiejętności, uzdolnień i zainteresowań dzieci i młodzieży.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klubie musi być obecna co najmniej 1 osoba dorosła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(opiekun, kierownik).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Grantobiorca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ponosi całkowitą odpowiedzialność za bezpieczeństwo uczestników zajęć zarówno na terenie klubu, jak i podczas zajęć realizowanych poza klubem.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zajęciach cyklicznych wymagana jest frekwencja na poziomie 70%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 frekwencji wlicza się udokumentowaną nieobecność z powodu choroby uczestnika).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 z uczestników musi posiadać aktualną pisemną zgodę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(rodzica lub opiekuna prawnego)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uczestnictwo w zajęciach prowadzonych w klubie oraz zgodę na samodzielne powroty dziecka do domu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dotyczy).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zapewnia dzieciom i młodzieży możliwość korzystania z wyżywienia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(prowadzonego zgodnie z zasadami zdrowego żywienia)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postaci przekąsek, podwieczorków.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Istnieje również możliwość zapewnienia pełnych posiłków w przypadku wyjazdów lub zajęć trwających co najmniej 4 godziny. 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w klubie są bezpłatne. </a:t>
            </a:r>
          </a:p>
        </p:txBody>
      </p:sp>
    </p:spTree>
    <p:extLst>
      <p:ext uri="{BB962C8B-B14F-4D97-AF65-F5344CB8AC3E}">
        <p14:creationId xmlns:p14="http://schemas.microsoft.com/office/powerpoint/2010/main" val="158258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4159A-F6BF-EC17-21A7-A7FB50F6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założenia funkcjonowania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0A58ED-94D4-5CAE-679F-EEDF4905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9374"/>
            <a:ext cx="11029615" cy="490193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zobowiązany jest do prowadzenia dokumentacji, która musi zawierać co najmniej: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	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listę obecności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uczestników w ramach poszczególnych zajęć,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	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harmonogram działań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ujęciu tygodniowym, umieszczony w miejscu dostępnym dla uczestników projektu,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	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ewidencję czasu pracy kadry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klubu – w przypadku umowy zlecenie musi być prowadzona ewidencja godzin pracy,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	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miesięczne sprawozdania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/protokoły z działalności klubu prowadzone przez kierownika klubu.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	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zgodę rodziców/opiekunów prawnych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uczęszczanie dziecka do klubu zgodę na samodzielne powroty dziecka do domu (jeśli dotyczy).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zobowiązany jest do posiadania swojego regulaminu,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którym znajdą odzwierciedlenie zapisy Standardu Klubu Młodzieżowego.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94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A9C1BD-7B7E-40D9-9585-8B4BB91F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Kadra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0D756-B46D-5BF7-149D-7F7D2A0B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9947"/>
            <a:ext cx="11029615" cy="4958498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zatrudniona w klubie musi posiadać odpowiednie udokumentowane kwalifikacje w zależności od charakteru prowadzonych zajęć lub doświadczenie w pracy z dziećmi i młodzieżą.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najmniej jedna osoba jest zatrudniona na stanowisku kierownika/opiekuna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posiada: 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a)wykształcenie wyższe na kierunku: pedagogika lub psychologia lub wykształcenie wyższe na dowolnym kierunku studiów i przygotowanie pedagogiczne lub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b)co najmniej roczne doświadczenie w pracy z dziećmi i młodzieżą.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organizację zajęć i prowadzenie klubu młodzieżowego odpowiada kierownik,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który może pełnić równocześnie funkcję opiekuna.  Wymiar zaangażowania czasowego kierownika jest adekwatny do liczby godzin działalności klubu w skali miesiąca. 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potrzeby prowadzenia zajęć specjalistycznych mogą zostać zatrudnieni wyłącznie specjaliści posiadający kwalifikacje odpowiednie do rodzaju zajęć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psycholog, logopeda, terapeuta pedagogiczny).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Należy pamiętać o obowiązku weryfikacji kadry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zaangażowanej do realizacji działań edukacyjnych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kątem figurowania w Rejestrze Sprawców Przestępstw na Tle Seksualnym z dostępem ograniczonym. 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 opieką jednego opiekuna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(wychowawcy, kierownika) może przebywać łącznie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maksymalnie 20 uczestników klubu</a:t>
            </a:r>
            <a:r>
              <a:rPr lang="pl-PL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5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9A92B-4431-5C76-995C-BDA3FF27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wymogi lokalowe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817FFB-BEEC-FBD0-B5B4-459C969B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91093"/>
            <a:ext cx="11029615" cy="484537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Klub musi być usytuowany w miejscu dostępnym dla uczestników oraz być przystosowany do potrzeb oraz możliwości osób z niepełnosprawnościami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ze Standardami dostępności dla polityki spójności 2021-2027 stanowiącymi załącznik do Wytycznych dotyczących zasad równościowych w ramach funduszy unijnych na lata 2021-2027.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i wielkość pomieszczeń przeznaczonych na klub odpowiada potrzebom wynikającym z liczby jego uczestników.  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2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80863-60AD-2E2E-8F60-D7837B83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uczestnicy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915C31-A08A-6B37-C660-961697A1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9737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Składane wnioski o powierzenie grantu muszą być skierowane do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młodzieży uczących się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zamieszkujących obszar LSR (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tj. gmin: Gmina Chrostkowo, Gmina Czernikowo, Gmina Tłuchowo, Gmina Wielgie, Miasto i Gmina Kikół, Miasto i Gmina Bobrowniki, Miasto i Gmina Skępe, Miasto Lipno i Gmina Lipno, Miasto i Gmina Dobrzyń nad Wisłą.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pl-PL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dzieci i młodzież uczącą się, tj. posiadającą status ucznia (tzn. są uczniami szkoły podstawowej i ponadgimnazjalnej w trakcie roku szkolnego), należy rozumieć osobę, między 6 a 24 rokiem życia. </a:t>
            </a:r>
          </a:p>
          <a:p>
            <a:pPr lvl="0">
              <a:lnSpc>
                <a:spcPct val="107000"/>
              </a:lnSpc>
            </a:pPr>
            <a:endParaRPr lang="pl-PL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w typie projektów 1) jest skierowane głównie do uczniów i uczennic zagrożonych wypadnięciem z systemu szkolnego, tzn. znajdujących się w niekorzystnej sytuacji, czyli pozbawieni równego dostępu do dobrej jakości, włączającego kształcenia i szkolenia</a:t>
            </a:r>
          </a:p>
          <a:p>
            <a:pPr lvl="0">
              <a:lnSpc>
                <a:spcPct val="107000"/>
              </a:lnSpc>
            </a:pPr>
            <a:endParaRPr lang="pl-PL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Uczestnik projektu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może wziąć udział w jednym projekcie w danym naborze.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673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76B7D-FFA2-B23F-2DDB-BC68267D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uczestnicy klubu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7E5B79-9070-4DF6-E146-D5E2194C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0"/>
            <a:ext cx="1102961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Uczniowie i uczennice zagrożone wypadnięciem z systemu szkolnego to znajdujący się w niekorzystnej sytuacji, czyli pozbawione równego dostępu do dobrej jakości, włączającego kształcenia i szkolenia: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Pochodzenie z rodziny wielodzietnej (przez rodzinę wielodzietną należy rozumieć rodzinę wychowującą troje lub więcej dzieci)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Trudna sytuacja materialna wynikająca z niskich dochodów na osobę w rodzinie (na podstawie progów określanych każdorazowo w Regulaminie naboru wniosków)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Niepełnosprawność lub orzeczenie o potrzebie kształcenia specjalnego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Objecie pomocą psychologiczno-pedagogiczną w szkole lub placówce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Wychowywanie przez samotnego rodzica lub przebywanie w pieczy zastępczej rodzinnej lub instytucjonalnej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Zamieszkiwanie na obszarze (gmina/powiat) o niskim stopniu urbanizacji (DEGURBA 3)</a:t>
            </a: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Zamieszkiwanie na obszarze zmarginalizowanym (gminy zagrożone trwałą marginalizacją  - metodologia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MFiPR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gminy na obszarze których występują problemy – metodologia SRW 2030+ lub miasta średnie tracące funkcje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społeczno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gospodarcze – metodologia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MFiPR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 przesłanki wynikające z diagnozy osób w niekorzystnej sytuacji ujętej w LSR (jeśli dotyczy)</a:t>
            </a:r>
          </a:p>
        </p:txBody>
      </p:sp>
    </p:spTree>
    <p:extLst>
      <p:ext uri="{BB962C8B-B14F-4D97-AF65-F5344CB8AC3E}">
        <p14:creationId xmlns:p14="http://schemas.microsoft.com/office/powerpoint/2010/main" val="137146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7FE340-1663-E85D-7C25-EDE3BC955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37" y="1299642"/>
            <a:ext cx="9165926" cy="5391209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FB6E4241-6BCD-95E7-059B-914157D5359D}"/>
              </a:ext>
            </a:extLst>
          </p:cNvPr>
          <p:cNvSpPr/>
          <p:nvPr/>
        </p:nvSpPr>
        <p:spPr>
          <a:xfrm>
            <a:off x="1877961" y="591719"/>
            <a:ext cx="8298425" cy="70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/>
                <a:latin typeface="+mj-lt"/>
                <a:ea typeface="Calibri" panose="020F0502020204030204" pitchFamily="34" charset="0"/>
              </a:rPr>
              <a:t>Mapa LGD w Województwie Kujawsko - Pomorskim</a:t>
            </a:r>
            <a:endParaRPr lang="pl-PL" sz="2400" dirty="0">
              <a:latin typeface="+mj-lt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DFA6986-6098-6C5F-471A-BECB6D649B00}"/>
              </a:ext>
            </a:extLst>
          </p:cNvPr>
          <p:cNvSpPr/>
          <p:nvPr/>
        </p:nvSpPr>
        <p:spPr>
          <a:xfrm>
            <a:off x="334296" y="5053781"/>
            <a:ext cx="1661651" cy="143551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pl-PL" sz="2800" b="1" dirty="0"/>
          </a:p>
          <a:p>
            <a:pPr algn="ctr"/>
            <a:r>
              <a:rPr lang="pl-PL" sz="1050" b="1" dirty="0">
                <a:solidFill>
                  <a:srgbClr val="26498E"/>
                </a:solidFill>
              </a:rPr>
              <a:t>27 Lokalnych Grup Działania</a:t>
            </a:r>
          </a:p>
          <a:p>
            <a:pPr algn="ctr"/>
            <a:endParaRPr lang="pl-PL" sz="900" b="1" dirty="0">
              <a:solidFill>
                <a:srgbClr val="26498E"/>
              </a:solidFill>
            </a:endParaRPr>
          </a:p>
          <a:p>
            <a:pPr algn="ctr"/>
            <a:endParaRPr lang="pl-PL" b="1" dirty="0">
              <a:solidFill>
                <a:srgbClr val="26498E"/>
              </a:solidFill>
            </a:endParaRPr>
          </a:p>
          <a:p>
            <a:pPr algn="ctr"/>
            <a:r>
              <a:rPr lang="pl-PL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32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E59CA-003E-F253-CF89-16BD4714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kwalifikowalność uczestnictwa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7C4B6A-9CBD-3492-2DD7-2FE499C1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4788"/>
            <a:ext cx="11029615" cy="474168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pl-PL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Dzieci i młodzież uczące się między 6 a 24 rokiem życia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otwierdzenie kwalifikowalności: 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oświadczenie rodzica/opiekuna prawnego (w przypadku osoby niepełnoletniej) lub uczestnika dotyczące wieku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Wiek uczestnika jest określany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podstawie daty urodzenia w momencie przystąpienia do projektu. W tym celu uczestnik powinien okazać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grantobiorcy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dokument tożsamości. Uczestnik projektu (pełnoletni) poświadcza datę urodzenia np. w formularzu zgłoszeniowym – w zależności od przyjętego rodzaju dokumentu zawierającego zakres danych o uczestnikach projektu (w przypadku uczestnika niepełnoletniego poświadczenia dokonują jego rodzice/opiekunowie prawni). Na podstawie okazanego dokumentu </a:t>
            </a:r>
            <a:r>
              <a:rPr lang="pl-PL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grantobiorca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potwierdza zgodność oświadczenia ze stanem faktycznym.</a:t>
            </a:r>
          </a:p>
          <a:p>
            <a:pPr>
              <a:lnSpc>
                <a:spcPct val="107000"/>
              </a:lnSpc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ucznia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weryfikowane na podstawie zaświadczenia ze szkoły/placówki lub ważnej legitymacji</a:t>
            </a:r>
            <a:endParaRPr lang="pl-PL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pl-PL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Osoby zamieszkujące obszar LSR</a:t>
            </a:r>
            <a:endParaRPr lang="pl-PL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Potwierdzenie kwalifikowalności: </a:t>
            </a:r>
            <a:r>
              <a:rPr lang="pl-PL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Weryfikowane na podstawie wystawionych na uczestnika i jego adres zamieszkania (w przypadku osoby małoletniej wystawionych na jej rodzica/opiekuna prawnego) dokumentów zobowiązaniowych np. kserokopie decyzji w sprawie wymiaru podatku od nieruchomości, kopie rachunków lub faktur za media, ścieki, odpady komunalne lub inne równoważne dokumenty, np. umowa najmu, karta pobytu. </a:t>
            </a:r>
            <a:r>
              <a:rPr lang="pl-PL" kern="100" dirty="0">
                <a:ea typeface="Calibri" panose="020F0502020204030204" pitchFamily="34" charset="0"/>
                <a:cs typeface="Times New Roman" panose="02020603050405020304" pitchFamily="18" charset="0"/>
              </a:rPr>
              <a:t> W uzasadnionych przypadkach, za zgodą IZ – oświadczenie.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38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69830-87EA-386F-E0DF-4CE1C913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Gdzie może być realizowany projekt?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99FE6-CB79-195A-1966-EE3DFF9C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5362"/>
            <a:ext cx="11029615" cy="4741682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adania zaplanowane w ramach projektu objętego grantem,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muszą być realizowane na obszarze objętym LSR,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ewentualnie województwa kujawsko-pomorskiego. Realizację działań poza obszarem województwa należy każdorazowo szczegółowo uzasadnić.</a:t>
            </a:r>
          </a:p>
          <a:p>
            <a:pPr lvl="0">
              <a:lnSpc>
                <a:spcPct val="107000"/>
              </a:lnSpc>
            </a:pP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 prowadzić biuro projektu na obszarze LSR,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którego równy i osobisty dostęp mają potencjalni uczestnicy/uczestniczki projektu oraz gdzie przechowywana jest pełna oryginalna dokumentacja wdrażanego projektu.</a:t>
            </a:r>
          </a:p>
        </p:txBody>
      </p:sp>
    </p:spTree>
    <p:extLst>
      <p:ext uri="{BB962C8B-B14F-4D97-AF65-F5344CB8AC3E}">
        <p14:creationId xmlns:p14="http://schemas.microsoft.com/office/powerpoint/2010/main" val="60396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1384A-DE02-0A04-E0F8-DFF50801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Informacja finansowa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A4A58B-80EE-0730-CCA4-45708E02A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70203"/>
            <a:ext cx="8082041" cy="4887798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realizacji: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grantowe.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finansowania: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ryczałt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wsparcia: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dotacja (zaliczka / refundacja)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Dopuszczalny cross-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finansing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dotyczy.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Maksymalny % poziom dofinansowania UE w projekcie –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95 %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Minimalny wkład własny beneficjenta –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Maksymalna wartość dofinansowania –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100 000,00 zł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min. wkład własny 5 263,16)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Minimalna wartość dofinansowania –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40 000,00 zł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Maksymalna kwota dofinansowania na uczestnika – </a:t>
            </a:r>
            <a:r>
              <a:rPr lang="pl-PL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6.666,66</a:t>
            </a:r>
            <a:r>
              <a:rPr lang="pl-PL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PLN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Minimalna grupa osób objętych wsparciem w ramach jednego grantu –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osób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72611C-2491-E4AC-244B-2EF88E15D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8515" y="2228003"/>
            <a:ext cx="3692294" cy="2912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Wyjaśnienie: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LGD jest realizatorem projektu grantowego, a grantem jest wsparcie, którego LGD będzie udzielać podmiotom wybranym w drodze konkursu na realizację celów wynikających z projektu grantowego.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LGD ogłasza konkurs, z LGD podpisywana jest umowa.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6124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E1795-45F4-F9B4-EFDE-5AAAB851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okres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0809BF-DFF3-E91D-6D0A-FA9004D8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9374"/>
            <a:ext cx="11029615" cy="471340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Okres realizacji projektu objętego grantem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 mieścić się w okresie od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15.04.2025 r. do 28.02.2026 r.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jest tożsamy z okresem, w którym poniesione wydatki mogą zostać uznane za kwalifikowalne.</a:t>
            </a:r>
          </a:p>
          <a:p>
            <a:pPr lvl="0">
              <a:lnSpc>
                <a:spcPct val="107000"/>
              </a:lnSpc>
            </a:pP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Minimalny okres realizacji projektu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miesięcy. </a:t>
            </a:r>
          </a:p>
          <a:p>
            <a:pPr lvl="0">
              <a:lnSpc>
                <a:spcPct val="107000"/>
              </a:lnSpc>
            </a:pP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okresu realizacji projektu wlicza się okres niezbędny na dokonanie pomiaru założonych w ramach projektu wskaźników.</a:t>
            </a:r>
          </a:p>
          <a:p>
            <a:pPr lvl="0">
              <a:lnSpc>
                <a:spcPct val="107000"/>
              </a:lnSpc>
            </a:pP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Warunkiem rozpoczęcia realizacji projektu objętego grantem jest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podpisana Umowa o powierzenie grantu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Wydatki poniesione przed podpisaniem umowy o powierzenie grantu nie mogą zostać uznane za kwalifikowalne. </a:t>
            </a: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53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Wskaźniki (produktu i rezultatu)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produktu: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osób znajdujących się w niekorzystnej sytuacji, objętych wsparciem w ramach edukacji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pozaformalnej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720 os.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uczniów i słuchaczy szkół i placówek kształcenia zawodowego objętych wsparciem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705 os.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uczniów szkół i placówek systemu oświaty prowadzących kształcenie ogólne objętych wsparciem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15 os. </a:t>
            </a:r>
          </a:p>
          <a:p>
            <a:pPr>
              <a:buFontTx/>
              <a:buChar char="-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dzieci/uczniów o specjalnych potrzebach rozwojowych i edukacyjnych objętych wsparciem (osoby)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15 os. </a:t>
            </a:r>
          </a:p>
          <a:p>
            <a:pPr marL="0" indent="0">
              <a:buNone/>
            </a:pPr>
            <a:endParaRPr lang="pl-PL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Wskaźniki rezultatu: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Liczba uczniów, którzy nabyli kwalifikacje po opuszczeniu programu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288 os. 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8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F366-FD46-43D5-3875-BC8C698C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94E60-7906-F84E-7C61-31E8EDA8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Wskaźniki (produktu i rezultatu)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352A4-413B-4FD8-47BE-6862BAC2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7336"/>
            <a:ext cx="11358395" cy="453429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zobowiązany jest do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wyboru wszystkich adekwatnych do zakresu rzeczowego wskaźników produktu i rezultatu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które zostały określone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załączniku nr 10 do Ogłoszenia o naborze wniosków. 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podpisaniem umowy o powierzenie grantu Wnioskodawca będzie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zobligowany do uzgodnienia wskaźników do rozliczenia kwot ryczałtowych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Zadaniem wskaźników jest umożliwienie LGD weryfikacji zrealizowania przez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grantobiorcę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działań projektowych i osiągnięcie celu projektu. </a:t>
            </a:r>
          </a:p>
        </p:txBody>
      </p:sp>
    </p:spTree>
    <p:extLst>
      <p:ext uri="{BB962C8B-B14F-4D97-AF65-F5344CB8AC3E}">
        <p14:creationId xmlns:p14="http://schemas.microsoft.com/office/powerpoint/2010/main" val="107876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A471-E8D2-3F26-496C-A1F6F1DCA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AF384-0197-54D0-AAFF-C2BDDBF9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Budżet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26FC51-18B2-2249-576B-ED8B80B71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28800"/>
            <a:ext cx="11687175" cy="496252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Budżet projektu jest podstawą do oceny kwalifikowalności i racjonalności kosztów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projektu i powinien bezpośrednio wynikać z zadań opisanych we wniosku o powierzenie grantu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(załącznik nr 9 do Ogłoszenia o naborze wniosków -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Instrukcja konstruowania budżetu i katalog stawek maksymalnych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 planowaniu wydatków Wnioskodawca powinien kierować się zasadą, aby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ujęty w budżecie koszt był niezbędny do realizacji celu projektu i został dokonany w sposób przejrzysty, racjonalny i efektywny,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zachowaniem zasad uzyskiwania najlepszych efektów z danych nakładów.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 zaplanowany w budżecie projektu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 powinien zostać odpowiednio uzasadniony.</a:t>
            </a:r>
          </a:p>
        </p:txBody>
      </p:sp>
    </p:spTree>
    <p:extLst>
      <p:ext uri="{BB962C8B-B14F-4D97-AF65-F5344CB8AC3E}">
        <p14:creationId xmlns:p14="http://schemas.microsoft.com/office/powerpoint/2010/main" val="995601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E5108-09F0-0B28-F187-DB94A8EA3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CF57D-73EE-292F-DA7A-DD7192DB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Budżet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481AD-5C01-14EE-B337-249E1386D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28800"/>
            <a:ext cx="11687175" cy="496252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Wnioskodawca przedstawia w budżecie planowane koszty projektu w podziale na:</a:t>
            </a:r>
          </a:p>
          <a:p>
            <a:pPr marL="324000" lvl="1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a) Koszty merytoryczne </a:t>
            </a:r>
            <a:r>
              <a:rPr lang="pl-PL" sz="1800" dirty="0">
                <a:solidFill>
                  <a:schemeClr val="tx1"/>
                </a:solidFill>
              </a:rPr>
              <a:t>– koszty dotyczące realizacji zadania merytorycznego w projekcie.</a:t>
            </a:r>
          </a:p>
          <a:p>
            <a:pPr marL="324000" lvl="1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b) Koszty administracyjne </a:t>
            </a:r>
            <a:r>
              <a:rPr lang="pl-PL" sz="1800" dirty="0">
                <a:solidFill>
                  <a:schemeClr val="tx1"/>
                </a:solidFill>
              </a:rPr>
              <a:t>– koszty związane z obsługą projektu objętego dofinansowaniem i jego zarządzaniem </a:t>
            </a:r>
          </a:p>
          <a:p>
            <a:pPr marL="324000" lvl="1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(do wysokości 20% wartości kosztów zadań merytorycznych projektu).</a:t>
            </a:r>
          </a:p>
          <a:p>
            <a:pPr marL="324000" lvl="1" indent="0">
              <a:buNone/>
            </a:pPr>
            <a:endParaRPr lang="pl-PL" sz="1800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Nie przewiduje się finansowania zakupu środków trwałych </a:t>
            </a:r>
            <a:r>
              <a:rPr lang="pl-PL" dirty="0">
                <a:solidFill>
                  <a:schemeClr val="tx1"/>
                </a:solidFill>
              </a:rPr>
              <a:t>(o wartości jednostkowej równej i wyższej niż 10 000 zł netto) </a:t>
            </a:r>
            <a:r>
              <a:rPr lang="pl-PL" b="1" dirty="0">
                <a:solidFill>
                  <a:schemeClr val="tx1"/>
                </a:solidFill>
              </a:rPr>
              <a:t>i cross-financingu </a:t>
            </a:r>
            <a:r>
              <a:rPr lang="pl-PL" dirty="0">
                <a:solidFill>
                  <a:schemeClr val="tx1"/>
                </a:solidFill>
              </a:rPr>
              <a:t>(dot. zarówno kosztów merytorycznych jak i kosztów administracyjnych).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Wniosek </a:t>
            </a:r>
            <a:r>
              <a:rPr lang="pl-PL" dirty="0">
                <a:solidFill>
                  <a:schemeClr val="tx1"/>
                </a:solidFill>
              </a:rPr>
              <a:t>objęty grantem </a:t>
            </a:r>
            <a:r>
              <a:rPr lang="pl-PL" b="1" dirty="0">
                <a:solidFill>
                  <a:schemeClr val="tx1"/>
                </a:solidFill>
              </a:rPr>
              <a:t>będzie rozliczany za pomocą kwot ryczałtowych, </a:t>
            </a:r>
            <a:r>
              <a:rPr lang="pl-PL" dirty="0">
                <a:solidFill>
                  <a:schemeClr val="tx1"/>
                </a:solidFill>
              </a:rPr>
              <a:t>uzgodnionych za realizację poszczególnych zadań w budżecie projektu i wpisanych do umowy o powierzenie grantu</a:t>
            </a:r>
            <a:r>
              <a:rPr lang="pl-PL" b="1" dirty="0">
                <a:solidFill>
                  <a:schemeClr val="tx1"/>
                </a:solidFill>
              </a:rPr>
              <a:t> wskaźników.</a:t>
            </a:r>
          </a:p>
          <a:p>
            <a:r>
              <a:rPr lang="pl-PL" b="1" dirty="0">
                <a:solidFill>
                  <a:schemeClr val="tx1"/>
                </a:solidFill>
              </a:rPr>
              <a:t>Jeśli wskaźniki zostaną osiągnięte, </a:t>
            </a:r>
            <a:r>
              <a:rPr lang="pl-PL" dirty="0">
                <a:solidFill>
                  <a:schemeClr val="tx1"/>
                </a:solidFill>
              </a:rPr>
              <a:t>wówczas uzgodniona wcześniej </a:t>
            </a:r>
            <a:r>
              <a:rPr lang="pl-PL" b="1" dirty="0">
                <a:solidFill>
                  <a:schemeClr val="tx1"/>
                </a:solidFill>
              </a:rPr>
              <a:t>kwota zostanie uznana za kwalifikowalną.</a:t>
            </a:r>
          </a:p>
          <a:p>
            <a:r>
              <a:rPr lang="pl-PL" b="1" dirty="0">
                <a:solidFill>
                  <a:schemeClr val="tx1"/>
                </a:solidFill>
              </a:rPr>
              <a:t>Jeżeli zadanie zostanie wykonane częściowo, nie ma możliwości kwalifikować kwoty ryczałtowej </a:t>
            </a:r>
            <a:r>
              <a:rPr lang="pl-PL" dirty="0">
                <a:solidFill>
                  <a:schemeClr val="tx1"/>
                </a:solidFill>
              </a:rPr>
              <a:t>(w szczególnie uzasadnionych przypadkach uruchomiona zostanie reguła proporcjonalności).</a:t>
            </a:r>
          </a:p>
        </p:txBody>
      </p:sp>
    </p:spTree>
    <p:extLst>
      <p:ext uri="{BB962C8B-B14F-4D97-AF65-F5344CB8AC3E}">
        <p14:creationId xmlns:p14="http://schemas.microsoft.com/office/powerpoint/2010/main" val="288889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82DDE-4E43-AE50-F71A-AFFA14A6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 projektu – koszty administracyjne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0C730-250A-A2F2-F9F8-4173FB7E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948795"/>
          </a:xfrm>
        </p:spPr>
        <p:txBody>
          <a:bodyPr>
            <a:normAutofit fontScale="92500" lnSpcReduction="20000"/>
          </a:bodyPr>
          <a:lstStyle/>
          <a:p>
            <a:pPr marL="450215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administracyjne stanowią w szczególności: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koordynatora lub kierownika projektu oraz innego personelu bezpośrednio zaangażowanego w zarządzanie, rozliczanie, monitorowanie projektu lub prowadzenie innych działań administracyjnych w projekcie, w tym w szczególności koszty wynagrodzenia tych osób, ich delegacji służbowych i szkoleń oraz koszty związane z wdrażaniem polityki równych szans przez te osoby,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zarządu (koszty wynagrodzenia osób uprawnionych do reprezentowania jednostki, których zakresy czynności nie są przypisane wyłącznie do projektu, np. kierownik jednostki),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personelu obsługowego (obsługa kadrowa, finansowa, administracyjna, sekretariat, kancelaria, obsługa prawna, w tym ta dotycząca zamówień) na potrzeby funkcjonowania jednostki,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obsługi księgowej (koszty wynagrodzenia osób księgujących wydatki w projekcie, w tym koszty zlecenia prowadzenia obsługi księgowej projektu biuru rachunkowemu),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utrzymania powierzchni biurowych (czynsz, najem, opłaty administracyjne) związanych z obsługą administracyjną projektu,</a:t>
            </a:r>
          </a:p>
        </p:txBody>
      </p:sp>
    </p:spTree>
    <p:extLst>
      <p:ext uri="{BB962C8B-B14F-4D97-AF65-F5344CB8AC3E}">
        <p14:creationId xmlns:p14="http://schemas.microsoft.com/office/powerpoint/2010/main" val="301976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87FFC-99E0-4F58-6FB5-F41BE002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 projektu – koszty administracyjne - 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1B9DC-31FE-FD9D-4106-80F5F8B0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3712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informacyjno-promocyjne projektu (np. zakup materiałów promocyjnych i informacyjnych, zakup ogłoszeń prasowych, utworzenie i prowadzenie strony internetowej o projekcie, oznakowanie projektu, plakaty, ulotki, itp.),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amortyzacja, najem lub zakup aktywów (środków trwałych i wartości niematerialnych i prawnych) używanych na potrzeby osób, o których mowa w lit. a - d,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opłaty za energię elektryczną, cieplną, gazową i wodę, opłaty przesyłowe, opłaty za odprowadzanie ścieków w zakresie związanym z obsługą administracyjną projektu,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usług pocztowych, telefonicznych, internetowych, kurierskich związanych z obsługą administracyjną projektu,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usług powielania dokumentów związanych z obsługą administracyjną projektu,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materiałów biurowych i artykułów piśmienniczych związanych z obsługą administracyjną projektu,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sprzątania pomieszczeń związanych z obsługą administracyjną projektu, w tym środki do utrzymania ich czystości oraz dezynsekcję, dezynfekcję, deratyzację tych pomieszczeń,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 startAt="6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koszty zabezpieczenia prawidłowej realizacji umów.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9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LGD Gmin Dobrzyńskich Region Południe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l-PL" b="1" dirty="0"/>
              <a:t>Lokalne grupy działania – pośrednictwo                               w wydatkowaniu części środków pomocowych Unii Europejskiej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Ponad 300 LGD w Polsce 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Działalność od 2006 roku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/>
              <a:t>10 gmin Ziemi Dobrzyńskiej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2337B2-4B0B-47B5-A2F8-5F2E00FBF2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872" y="2227263"/>
            <a:ext cx="5029206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0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F1937-F9D1-CDFD-7395-5BF9EED8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Budżet projektu – standard cen rynkowych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304D989-89DE-672B-5025-2E3D86265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0997"/>
              </p:ext>
            </p:extLst>
          </p:nvPr>
        </p:nvGraphicFramePr>
        <p:xfrm>
          <a:off x="1489434" y="2083324"/>
          <a:ext cx="9389097" cy="415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773">
                  <a:extLst>
                    <a:ext uri="{9D8B030D-6E8A-4147-A177-3AD203B41FA5}">
                      <a16:colId xmlns:a16="http://schemas.microsoft.com/office/drawing/2014/main" val="1639155711"/>
                    </a:ext>
                  </a:extLst>
                </a:gridCol>
                <a:gridCol w="5533163">
                  <a:extLst>
                    <a:ext uri="{9D8B030D-6E8A-4147-A177-3AD203B41FA5}">
                      <a16:colId xmlns:a16="http://schemas.microsoft.com/office/drawing/2014/main" val="2247640591"/>
                    </a:ext>
                  </a:extLst>
                </a:gridCol>
                <a:gridCol w="3328161">
                  <a:extLst>
                    <a:ext uri="{9D8B030D-6E8A-4147-A177-3AD203B41FA5}">
                      <a16:colId xmlns:a16="http://schemas.microsoft.com/office/drawing/2014/main" val="2543074352"/>
                    </a:ext>
                  </a:extLst>
                </a:gridCol>
              </a:tblGrid>
              <a:tr h="851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Lp.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Kategoria wydatku 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Stawka maksymalna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30799"/>
                  </a:ext>
                </a:extLst>
              </a:tr>
              <a:tr h="4425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1.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Wynagrodzenie kadry – kierownika klubu/opiekuna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do 120 zł brutto/godz. 60 min.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609658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2.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Wynagrodzenie kadry – specjalisty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do 190 zł brutto/godz. 60 min.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096907"/>
                  </a:ext>
                </a:extLst>
              </a:tr>
              <a:tr h="4404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3.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Wynagrodzenie kadry – trenera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do 170 zł brutto/godz. 60 min.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911984"/>
                  </a:ext>
                </a:extLst>
              </a:tr>
              <a:tr h="402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3.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Wyżywienie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do 20% wartości projektu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22319"/>
                  </a:ext>
                </a:extLst>
              </a:tr>
              <a:tr h="851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4.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Wyposażenie klubu w zakresie niezbędnym do jego funkcjonowania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do 10% wartości projektu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883105"/>
                  </a:ext>
                </a:extLst>
              </a:tr>
              <a:tr h="734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</a:rPr>
                        <a:t>5.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Maksymalna kwota dofinansowania na uczestnika projektu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6 666,66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72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028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1895475"/>
            <a:ext cx="11687175" cy="496252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Punkty premiujące przyznawane za poniższe kryteria: 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 zadań realizowanych w projekcie – max. 5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międzysektorowa – max. 5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potencjał i doświadczenie wnioskodawcy – max. 4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posiada siedzibę na terenie obszaru LSR – 2 pkt.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uzasadnienie potrzeby realizacji projektu oraz zasadności wyboru grupy docelowej – max. 4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różnorodność form wsparcia – max. 2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racjonalność budżetu projektu – max 8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 kultury dobrzyńskiej – 1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udział w szkoleniu – 2 pkt.</a:t>
            </a:r>
          </a:p>
          <a:p>
            <a:pPr>
              <a:buFontTx/>
              <a:buChar char="-"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doradztwo biura LGD – 3 pkt.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3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DF146-394E-D727-1718-21C838A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Procedura wyboru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484-5BC0-E32D-5A8C-6950BC73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" y="2007909"/>
            <a:ext cx="11687175" cy="485009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Nabór wniosków o powierzenie grantów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-10-30 dni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przez generator w formie elektronicznej oraz w wersji papierowej złożonej do biura LGD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spotkania informacyjne, szkolenia, doradztwo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złożeniu wniosków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jednokrotne wezwanie do uzupełnień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ocena i ustalenie kwoty wsparcia przez Radę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Ogłoszenie listy rankingowej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kolejność na liście względem uzyskanych punktów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dofinansowanie przyznane do wyczerpania puli alokacji</a:t>
            </a:r>
          </a:p>
          <a:p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 odwoławczy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- 7 dni na odwołanie od momentu otrzymania pisma z wynikami oceny</a:t>
            </a:r>
          </a:p>
        </p:txBody>
      </p:sp>
    </p:spTree>
    <p:extLst>
      <p:ext uri="{BB962C8B-B14F-4D97-AF65-F5344CB8AC3E}">
        <p14:creationId xmlns:p14="http://schemas.microsoft.com/office/powerpoint/2010/main" val="3929426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STOWARZYSZENIE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LGD Gmin Dobrzyńskich Region Południe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ul. Szkolna 2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87-610 Dobrzyń nad Wisłą</a:t>
            </a:r>
          </a:p>
          <a:p>
            <a:pPr marL="0" indent="0" algn="ctr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 54 253 05 38</a:t>
            </a: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lgddobrzyn@interia.pl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FB https://www.facebook.com/lgddobrzyn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86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039F1-74C5-5790-77C3-8F72B424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założenia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50AD-4C43-FC2E-7FA0-E40DBEF2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3999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 odpowiedzialny za nabór: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Stowarzyszenie Lokalna Grupa Działania Gmin Dobrzyńskich Region Południe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 naboru: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1/7.2/2025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Fundusze Europejskie dla Kujaw i Pomorza 2021-2027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FEKP. 07 Fundusze europejskie na rozwój lokalny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Działanie: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FEKP.07.02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dzieci i młodzieży poza edukacją formalną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Finansowanie: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Europejski Fundusz Społeczny Plus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Instytucja Zarządzająca: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 Marszałkowski Województwa Kujawsko-Pomorskiego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76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E31AD-CDB2-5AAA-5A12-64FAC61B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Alokacja i zakres tematyczny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6CA115-DA63-F0E7-BA2F-A85BE13C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Alokacja środków w naborze: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Całkowita kwota środków przeznaczonych na dofinansowanie projektów objętych grantem w naborze wynosi </a:t>
            </a: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1.890.460,00 PLN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tematyczny:</a:t>
            </a:r>
          </a:p>
          <a:p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 szczegółowy LSR:</a:t>
            </a:r>
            <a:r>
              <a:rPr lang="pl-PL" kern="100" dirty="0">
                <a:solidFill>
                  <a:srgbClr val="ED240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 II: </a:t>
            </a:r>
            <a:r>
              <a:rPr lang="pl-PL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jakości życia oraz rozwój usług dla mieszkańców obszaru LGD</a:t>
            </a:r>
            <a:endParaRPr lang="pl-PL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przedsięwzięcie LSR:</a:t>
            </a:r>
            <a:r>
              <a:rPr lang="pl-PL" kern="100" dirty="0">
                <a:solidFill>
                  <a:srgbClr val="ED240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Przedsięwzięcie II.3</a:t>
            </a:r>
            <a:r>
              <a:rPr lang="pl-PL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Integracja społeczna dzieci i młodzieży</a:t>
            </a:r>
            <a:endParaRPr lang="pl-PL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4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8F688-0BD9-6479-4CA4-9FD961A3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Termin i miejsce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294CD-F647-F3F8-289F-21CF88B4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318" y="1998481"/>
            <a:ext cx="7208489" cy="4581427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Termin, od którego można składać wnioski –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03.02.2025 r.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Termin, do którego można składać wnioski –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20.02.2025 r.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 rozstrzygnięcia naboru –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kwartał 2025.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Miejsce składania wniosków –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Biuro LGD Gmin Dobrzyńskich Region Południe, ul. Szkolna 2, Dobrzyń n/Wisłą: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osobiście lub przez posłańca;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drogą pocztową lub kurierem.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Wzór wniosku o powierzenie grantu stanowi załącznik nr 2 do Ogłoszenia o naborze wniosków.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2A0B65-760C-20CF-2892-9EE49AFB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0" y="2516072"/>
            <a:ext cx="3210302" cy="30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B3D82B-DF82-2D3D-849C-3F8596EF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87551-BFA8-9966-0539-E8AC0CE66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składa wniosek o powierzenie grantu wraz z wymaganymi załącznikami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(jeśli dotyczy)</a:t>
            </a:r>
          </a:p>
          <a:p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zarówno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Generatorze Wniosków o Dofinansowanie OMIKRON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wersji papierowej (dwa egzemplarze).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 wersje powinny być tożsame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 tożsamości decyduje suma kontrolna na wersji elektronicznej i papierowej).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Potwierdzenie złożenia wniosku dokonuje pracownik Biura LGD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 pierwszej stronie wniosku).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Jeden egzemplarz wniosku zostaje zwrócony Wnioskodawcy.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39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E74384-73ED-B005-857A-A7C8705E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E5CC1-BF83-E8E4-BABA-24F36797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40815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Gdy wnioskodawca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stwierdzi błędy związane z funkcjonowaniem generatora OMIKRON, może je zgłaszać wyłącznie na adres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lgddobrzyn@interia.pl</a:t>
            </a:r>
            <a:r>
              <a:rPr lang="pl-PL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dnia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13.02.2025 do godz. 15.30.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Zgłaszany problem należy odpowiednio udokumentować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jako zrzut ekranu wraz z opisem błędnego działania). Zgłoszenia wysłane w innym terminie i w inny sposób LGD pozostawi bez rozpatrzenia.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LGD może pozytywnie rozpatrzyć zgłoszenie błędu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wnioskodawcę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jedynie, gdy jest ono związane z wadliwym funkcjonowaniem generatora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leży po stronie LGD, a nie po stronie wnioskodawcy.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Instrukcja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tworzenia i zarządzania kontem użytkownika i wypełniania oraz składania wniosku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 załącznik nr 3 do Ogłoszenia o naborze wniosków.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04F3A-0004-6AA9-9A4D-39EFA8DD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MŁODZI</a:t>
            </a:r>
            <a:br>
              <a:rPr lang="pl-PL" dirty="0"/>
            </a:br>
            <a:r>
              <a:rPr lang="pl-PL" dirty="0"/>
              <a:t>Kto może złożyć wniosek?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4240D7-0EF5-461C-60DB-B2FCC7E2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Uprawniony wnioskodawca, tj.: wszystkie podmioty z wyłączeniem osób fizycznych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(nie dotyczy osób prowadzących działalność gospodarczą lub oświatową na podstawie odrębnych przepisów).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Jednostka organizacyjna JST nieposiadająca osobowości prawnej nie może być samodzielnym Wnioskodawcą. Jednostka organizacyjna JST może być natomiast Realizatorem projektu objętego grantem, w imieniu którego wniosek składa dana JST.  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nie może być podmiotem wykluczonym z możliwości otrzymania dofinansowania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(LGD weryfikuje pod tym kątem każdego Wnioskodawcę)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dopuszcza się składania wniosków w partnerstwie.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Wnioskodawca w naborze może złożyć maksymalnie 2 wnioski.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865422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yw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yw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w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</TotalTime>
  <Words>3644</Words>
  <Application>Microsoft Office PowerPoint</Application>
  <PresentationFormat>Panoramiczny</PresentationFormat>
  <Paragraphs>278</Paragraphs>
  <Slides>33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Calibri</vt:lpstr>
      <vt:lpstr>Gill Sans MT</vt:lpstr>
      <vt:lpstr>Wingdings 2</vt:lpstr>
      <vt:lpstr>Dywidenda</vt:lpstr>
      <vt:lpstr>Prezentacja programu PowerPoint</vt:lpstr>
      <vt:lpstr>Prezentacja programu PowerPoint</vt:lpstr>
      <vt:lpstr>LGD Gmin Dobrzyńskich Region Południe </vt:lpstr>
      <vt:lpstr>MŁODZI założenia ogólne</vt:lpstr>
      <vt:lpstr>Młodzi Alokacja i zakres tematyczny</vt:lpstr>
      <vt:lpstr>Młodzi Termin i miejsce składania wniosków</vt:lpstr>
      <vt:lpstr>Młodzi sposób składania wniosków</vt:lpstr>
      <vt:lpstr>Młodzi sposób składania wniosków</vt:lpstr>
      <vt:lpstr>MŁODZI Kto może złożyć wniosek?</vt:lpstr>
      <vt:lpstr>Młodzi Na co można złożyć wniosek?</vt:lpstr>
      <vt:lpstr>Młodzi Na co można otrzymać grant?</vt:lpstr>
      <vt:lpstr>Młodzi min. 3 różne obszary wsparcia</vt:lpstr>
      <vt:lpstr>Młodzi założenia funkcjonowania klubu</vt:lpstr>
      <vt:lpstr>Młodzi założenia funkcjonowania klubu</vt:lpstr>
      <vt:lpstr>Młodzi założenia funkcjonowania klubu</vt:lpstr>
      <vt:lpstr>Młodzi Kadra klubu</vt:lpstr>
      <vt:lpstr>Młodzi wymogi lokalowe</vt:lpstr>
      <vt:lpstr>Młodzi uczestnicy klubu</vt:lpstr>
      <vt:lpstr>Młodzi uczestnicy klubu</vt:lpstr>
      <vt:lpstr>Młodzi kwalifikowalność uczestnictwa</vt:lpstr>
      <vt:lpstr>Młodzi Gdzie może być realizowany projekt?</vt:lpstr>
      <vt:lpstr>Młodzi Informacja finansowa</vt:lpstr>
      <vt:lpstr>Młodzi okres realizacji projektu</vt:lpstr>
      <vt:lpstr>Wskaźniki (produktu i rezultatu)</vt:lpstr>
      <vt:lpstr>Wskaźniki (produktu i rezultatu)</vt:lpstr>
      <vt:lpstr>Budżet projektu</vt:lpstr>
      <vt:lpstr>Budżet projektu</vt:lpstr>
      <vt:lpstr>Budżet projektu – koszty administracyjne</vt:lpstr>
      <vt:lpstr>Budżet projektu – koszty administracyjne - cd</vt:lpstr>
      <vt:lpstr>Budżet projektu – standard cen rynkowych</vt:lpstr>
      <vt:lpstr>Kryteria wyboru projektów</vt:lpstr>
      <vt:lpstr>Procedura wyboru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LOKALNY  KIEROWANY PRZEZ SPOŁECZNOŚĆ</dc:title>
  <dc:creator>Joanna Kozłowska</dc:creator>
  <cp:lastModifiedBy>Anna Jóźwiak</cp:lastModifiedBy>
  <cp:revision>293</cp:revision>
  <cp:lastPrinted>2024-09-03T12:15:16Z</cp:lastPrinted>
  <dcterms:created xsi:type="dcterms:W3CDTF">2022-09-13T06:55:54Z</dcterms:created>
  <dcterms:modified xsi:type="dcterms:W3CDTF">2025-01-28T19:35:16Z</dcterms:modified>
</cp:coreProperties>
</file>