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976" r:id="rId4"/>
  </p:sldMasterIdLst>
  <p:notesMasterIdLst>
    <p:notesMasterId r:id="rId66"/>
  </p:notesMasterIdLst>
  <p:handoutMasterIdLst>
    <p:handoutMasterId r:id="rId67"/>
  </p:handoutMasterIdLst>
  <p:sldIdLst>
    <p:sldId id="256" r:id="rId5"/>
    <p:sldId id="397" r:id="rId6"/>
    <p:sldId id="396" r:id="rId7"/>
    <p:sldId id="399" r:id="rId8"/>
    <p:sldId id="398" r:id="rId9"/>
    <p:sldId id="400" r:id="rId10"/>
    <p:sldId id="402" r:id="rId11"/>
    <p:sldId id="403" r:id="rId12"/>
    <p:sldId id="404" r:id="rId13"/>
    <p:sldId id="477" r:id="rId14"/>
    <p:sldId id="407" r:id="rId15"/>
    <p:sldId id="408" r:id="rId16"/>
    <p:sldId id="478" r:id="rId17"/>
    <p:sldId id="409" r:id="rId18"/>
    <p:sldId id="479" r:id="rId19"/>
    <p:sldId id="410" r:id="rId20"/>
    <p:sldId id="411" r:id="rId21"/>
    <p:sldId id="485" r:id="rId22"/>
    <p:sldId id="412" r:id="rId23"/>
    <p:sldId id="413" r:id="rId24"/>
    <p:sldId id="473" r:id="rId25"/>
    <p:sldId id="472" r:id="rId26"/>
    <p:sldId id="499" r:id="rId27"/>
    <p:sldId id="495" r:id="rId28"/>
    <p:sldId id="474" r:id="rId29"/>
    <p:sldId id="475" r:id="rId30"/>
    <p:sldId id="496" r:id="rId31"/>
    <p:sldId id="498" r:id="rId32"/>
    <p:sldId id="497" r:id="rId33"/>
    <p:sldId id="469" r:id="rId34"/>
    <p:sldId id="470" r:id="rId35"/>
    <p:sldId id="471" r:id="rId36"/>
    <p:sldId id="488" r:id="rId37"/>
    <p:sldId id="492" r:id="rId38"/>
    <p:sldId id="493" r:id="rId39"/>
    <p:sldId id="494" r:id="rId40"/>
    <p:sldId id="491" r:id="rId41"/>
    <p:sldId id="489" r:id="rId42"/>
    <p:sldId id="490" r:id="rId43"/>
    <p:sldId id="425" r:id="rId44"/>
    <p:sldId id="414" r:id="rId45"/>
    <p:sldId id="487" r:id="rId46"/>
    <p:sldId id="486" r:id="rId47"/>
    <p:sldId id="423" r:id="rId48"/>
    <p:sldId id="415" r:id="rId49"/>
    <p:sldId id="416" r:id="rId50"/>
    <p:sldId id="417" r:id="rId51"/>
    <p:sldId id="418" r:id="rId52"/>
    <p:sldId id="419" r:id="rId53"/>
    <p:sldId id="420" r:id="rId54"/>
    <p:sldId id="500" r:id="rId55"/>
    <p:sldId id="426" r:id="rId56"/>
    <p:sldId id="427" r:id="rId57"/>
    <p:sldId id="462" r:id="rId58"/>
    <p:sldId id="468" r:id="rId59"/>
    <p:sldId id="467" r:id="rId60"/>
    <p:sldId id="501" r:id="rId61"/>
    <p:sldId id="502" r:id="rId62"/>
    <p:sldId id="464" r:id="rId63"/>
    <p:sldId id="465" r:id="rId64"/>
    <p:sldId id="332" r:id="rId65"/>
  </p:sldIdLst>
  <p:sldSz cx="12192000" cy="6858000"/>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ka1" initials="M" lastIdx="1" clrIdx="0">
    <p:extLst>
      <p:ext uri="{19B8F6BF-5375-455C-9EA6-DF929625EA0E}">
        <p15:presenceInfo xmlns:p15="http://schemas.microsoft.com/office/powerpoint/2012/main" userId="Monika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449"/>
    <a:srgbClr val="FFE07D"/>
    <a:srgbClr val="F5F93D"/>
    <a:srgbClr val="5DCE42"/>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38" autoAdjust="0"/>
  </p:normalViewPr>
  <p:slideViewPr>
    <p:cSldViewPr snapToGrid="0">
      <p:cViewPr varScale="1">
        <p:scale>
          <a:sx n="80" d="100"/>
          <a:sy n="80" d="100"/>
        </p:scale>
        <p:origin x="782" y="53"/>
      </p:cViewPr>
      <p:guideLst>
        <p:guide orient="horz" pos="2160"/>
        <p:guide pos="3840"/>
      </p:guideLst>
    </p:cSldViewPr>
  </p:slideViewPr>
  <p:outlineViewPr>
    <p:cViewPr>
      <p:scale>
        <a:sx n="33" d="100"/>
        <a:sy n="33" d="100"/>
      </p:scale>
      <p:origin x="0" y="-598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rtl="0"/>
            <a:endParaRPr lang="pl-PL"/>
          </a:p>
        </p:txBody>
      </p:sp>
      <p:sp>
        <p:nvSpPr>
          <p:cNvPr id="3" name="Data — symbol zastępczy 2">
            <a:extLst>
              <a:ext uri="{FF2B5EF4-FFF2-40B4-BE49-F238E27FC236}">
                <a16:creationId xmlns:a16="http://schemas.microsoft.com/office/drawing/2014/main" id="{C51F70DC-6EDE-457C-B55A-39AC7DE41A32}"/>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pPr rtl="0"/>
            <a:fld id="{63B3BD5F-85CF-4C9D-A9E1-803E06D8BA69}" type="datetime1">
              <a:rPr lang="pl-PL" smtClean="0"/>
              <a:t>24.03.2026</a:t>
            </a:fld>
            <a:endParaRPr lang="pl-PL" dirty="0"/>
          </a:p>
        </p:txBody>
      </p:sp>
      <p:sp>
        <p:nvSpPr>
          <p:cNvPr id="4" name="Stopka — symbol zastępczy 3">
            <a:extLst>
              <a:ext uri="{FF2B5EF4-FFF2-40B4-BE49-F238E27FC236}">
                <a16:creationId xmlns:a16="http://schemas.microsoft.com/office/drawing/2014/main" id="{146987CF-42F5-4BB0-AD0D-1D64C3594466}"/>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pPr rtl="0"/>
            <a:endParaRPr lang="pl-PL"/>
          </a:p>
        </p:txBody>
      </p:sp>
      <p:sp>
        <p:nvSpPr>
          <p:cNvPr id="5" name="Numer slajdu — symbol zastępczy 4">
            <a:extLst>
              <a:ext uri="{FF2B5EF4-FFF2-40B4-BE49-F238E27FC236}">
                <a16:creationId xmlns:a16="http://schemas.microsoft.com/office/drawing/2014/main" id="{22368FB4-296C-4F8C-BFA3-D7C3AD617B61}"/>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pPr rtl="0"/>
            <a:fld id="{8F555657-0A12-495F-9FFA-D8F7554E7C39}" type="slidenum">
              <a:rPr lang="pl-PL" smtClean="0"/>
              <a:t>‹#›</a:t>
            </a:fld>
            <a:endParaRPr lang="pl-PL"/>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rtl="0"/>
            <a:endParaRPr lang="pl-PL" noProof="0"/>
          </a:p>
        </p:txBody>
      </p:sp>
      <p:sp>
        <p:nvSpPr>
          <p:cNvPr id="3" name="Data — symbol zastępczy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E7901431-D856-45D6-9214-18CF0E66B99D}" type="datetime1">
              <a:rPr lang="pl-PL" smtClean="0"/>
              <a:pPr/>
              <a:t>24.03.2026</a:t>
            </a:fld>
            <a:endParaRPr lang="pl-PL" dirty="0"/>
          </a:p>
        </p:txBody>
      </p:sp>
      <p:sp>
        <p:nvSpPr>
          <p:cNvPr id="4" name="Obraz slajdu — symbol zastępczy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pPr rtl="0"/>
            <a:endParaRPr lang="pl-PL" noProof="0"/>
          </a:p>
        </p:txBody>
      </p:sp>
      <p:sp>
        <p:nvSpPr>
          <p:cNvPr id="5" name="Notatki — symbol zastępczy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rtl="0"/>
            <a:endParaRPr lang="pl-PL" noProof="0"/>
          </a:p>
        </p:txBody>
      </p:sp>
      <p:sp>
        <p:nvSpPr>
          <p:cNvPr id="7" name="Numer slajdu — symbol zastępczy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pPr rtl="0"/>
            <a:fld id="{E2780FBB-F712-42E7-8C2F-226D98798B3F}" type="slidenum">
              <a:rPr lang="pl-PL" noProof="0" smtClean="0"/>
              <a:t>‹#›</a:t>
            </a:fld>
            <a:endParaRPr lang="pl-PL" noProof="0"/>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E2780FBB-F712-42E7-8C2F-226D98798B3F}" type="slidenum">
              <a:rPr lang="pl-PL" smtClean="0"/>
              <a:t>1</a:t>
            </a:fld>
            <a:endParaRPr lang="pl-PL"/>
          </a:p>
        </p:txBody>
      </p:sp>
    </p:spTree>
    <p:extLst>
      <p:ext uri="{BB962C8B-B14F-4D97-AF65-F5344CB8AC3E}">
        <p14:creationId xmlns:p14="http://schemas.microsoft.com/office/powerpoint/2010/main" val="492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rtl="0"/>
            <a:fld id="{E2780FBB-F712-42E7-8C2F-226D98798B3F}" type="slidenum">
              <a:rPr lang="pl-PL" noProof="0" smtClean="0"/>
              <a:t>46</a:t>
            </a:fld>
            <a:endParaRPr lang="pl-PL" noProof="0"/>
          </a:p>
        </p:txBody>
      </p:sp>
    </p:spTree>
    <p:extLst>
      <p:ext uri="{BB962C8B-B14F-4D97-AF65-F5344CB8AC3E}">
        <p14:creationId xmlns:p14="http://schemas.microsoft.com/office/powerpoint/2010/main" val="390248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endParaRPr lang="pl-PL" dirty="0"/>
          </a:p>
        </p:txBody>
      </p:sp>
      <p:sp>
        <p:nvSpPr>
          <p:cNvPr id="4" name="Symbol zastępczy numeru slajdu 3"/>
          <p:cNvSpPr>
            <a:spLocks noGrp="1"/>
          </p:cNvSpPr>
          <p:nvPr>
            <p:ph type="sldNum" sz="quarter" idx="5"/>
          </p:nvPr>
        </p:nvSpPr>
        <p:spPr/>
        <p:txBody>
          <a:bodyPr/>
          <a:lstStyle/>
          <a:p>
            <a:pPr rtl="0"/>
            <a:fld id="{E2780FBB-F712-42E7-8C2F-226D98798B3F}" type="slidenum">
              <a:rPr lang="pl-PL" noProof="0" smtClean="0"/>
              <a:t>56</a:t>
            </a:fld>
            <a:endParaRPr lang="pl-PL" noProof="0"/>
          </a:p>
        </p:txBody>
      </p:sp>
    </p:spTree>
    <p:extLst>
      <p:ext uri="{BB962C8B-B14F-4D97-AF65-F5344CB8AC3E}">
        <p14:creationId xmlns:p14="http://schemas.microsoft.com/office/powerpoint/2010/main" val="226401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F946B-5E67-125C-B3C5-11B8B2775D1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4A6769F-A8E1-5879-3725-58C2A550648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7373D91-09F9-3371-C7B4-23426909BF06}"/>
              </a:ext>
            </a:extLst>
          </p:cNvPr>
          <p:cNvSpPr>
            <a:spLocks noGrp="1"/>
          </p:cNvSpPr>
          <p:nvPr>
            <p:ph type="body" idx="1"/>
          </p:nvPr>
        </p:nvSpPr>
        <p:spPr/>
        <p:txBody>
          <a:bodyPr/>
          <a:lstStyle/>
          <a:p>
            <a:endParaRPr lang="pl-PL" dirty="0"/>
          </a:p>
          <a:p>
            <a:endParaRPr lang="pl-PL" dirty="0"/>
          </a:p>
        </p:txBody>
      </p:sp>
      <p:sp>
        <p:nvSpPr>
          <p:cNvPr id="4" name="Symbol zastępczy numeru slajdu 3">
            <a:extLst>
              <a:ext uri="{FF2B5EF4-FFF2-40B4-BE49-F238E27FC236}">
                <a16:creationId xmlns:a16="http://schemas.microsoft.com/office/drawing/2014/main" id="{C868251C-6F31-50D4-ADFA-DA6B06D9AFF8}"/>
              </a:ext>
            </a:extLst>
          </p:cNvPr>
          <p:cNvSpPr>
            <a:spLocks noGrp="1"/>
          </p:cNvSpPr>
          <p:nvPr>
            <p:ph type="sldNum" sz="quarter" idx="5"/>
          </p:nvPr>
        </p:nvSpPr>
        <p:spPr/>
        <p:txBody>
          <a:bodyPr/>
          <a:lstStyle/>
          <a:p>
            <a:pPr rtl="0"/>
            <a:fld id="{E2780FBB-F712-42E7-8C2F-226D98798B3F}" type="slidenum">
              <a:rPr lang="pl-PL" noProof="0" smtClean="0"/>
              <a:t>57</a:t>
            </a:fld>
            <a:endParaRPr lang="pl-PL" noProof="0"/>
          </a:p>
        </p:txBody>
      </p:sp>
    </p:spTree>
    <p:extLst>
      <p:ext uri="{BB962C8B-B14F-4D97-AF65-F5344CB8AC3E}">
        <p14:creationId xmlns:p14="http://schemas.microsoft.com/office/powerpoint/2010/main" val="316190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1385B-109E-277B-F16D-9D760BA3418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BB8A2D3-213B-47B9-6A17-02F8C106B30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84BD6E3-3797-802C-BB3F-896AD77F1E96}"/>
              </a:ext>
            </a:extLst>
          </p:cNvPr>
          <p:cNvSpPr>
            <a:spLocks noGrp="1"/>
          </p:cNvSpPr>
          <p:nvPr>
            <p:ph type="body" idx="1"/>
          </p:nvPr>
        </p:nvSpPr>
        <p:spPr/>
        <p:txBody>
          <a:bodyPr/>
          <a:lstStyle/>
          <a:p>
            <a:endParaRPr lang="pl-PL" dirty="0"/>
          </a:p>
          <a:p>
            <a:endParaRPr lang="pl-PL" dirty="0"/>
          </a:p>
        </p:txBody>
      </p:sp>
      <p:sp>
        <p:nvSpPr>
          <p:cNvPr id="4" name="Symbol zastępczy numeru slajdu 3">
            <a:extLst>
              <a:ext uri="{FF2B5EF4-FFF2-40B4-BE49-F238E27FC236}">
                <a16:creationId xmlns:a16="http://schemas.microsoft.com/office/drawing/2014/main" id="{FEBC4F7E-2E5E-54C8-1BC4-752D859D8D5A}"/>
              </a:ext>
            </a:extLst>
          </p:cNvPr>
          <p:cNvSpPr>
            <a:spLocks noGrp="1"/>
          </p:cNvSpPr>
          <p:nvPr>
            <p:ph type="sldNum" sz="quarter" idx="5"/>
          </p:nvPr>
        </p:nvSpPr>
        <p:spPr/>
        <p:txBody>
          <a:bodyPr/>
          <a:lstStyle/>
          <a:p>
            <a:pPr rtl="0"/>
            <a:fld id="{E2780FBB-F712-42E7-8C2F-226D98798B3F}" type="slidenum">
              <a:rPr lang="pl-PL" noProof="0" smtClean="0"/>
              <a:t>58</a:t>
            </a:fld>
            <a:endParaRPr lang="pl-PL" noProof="0"/>
          </a:p>
        </p:txBody>
      </p:sp>
    </p:spTree>
    <p:extLst>
      <p:ext uri="{BB962C8B-B14F-4D97-AF65-F5344CB8AC3E}">
        <p14:creationId xmlns:p14="http://schemas.microsoft.com/office/powerpoint/2010/main" val="168862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E2780FBB-F712-42E7-8C2F-226D98798B3F}" type="slidenum">
              <a:rPr lang="pl-PL" smtClean="0"/>
              <a:t>61</a:t>
            </a:fld>
            <a:endParaRPr lang="pl-PL"/>
          </a:p>
        </p:txBody>
      </p:sp>
    </p:spTree>
    <p:extLst>
      <p:ext uri="{BB962C8B-B14F-4D97-AF65-F5344CB8AC3E}">
        <p14:creationId xmlns:p14="http://schemas.microsoft.com/office/powerpoint/2010/main" val="3285116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909561" y="4314328"/>
            <a:ext cx="2910840" cy="374642"/>
          </a:xfrm>
        </p:spPr>
        <p:txBody>
          <a:bodyPr/>
          <a:lstStyle/>
          <a:p>
            <a:pPr rtl="0"/>
            <a:r>
              <a:rPr lang="pl-PL" noProof="0"/>
              <a:t>20XX-03-01</a:t>
            </a:r>
          </a:p>
        </p:txBody>
      </p:sp>
      <p:sp>
        <p:nvSpPr>
          <p:cNvPr id="5" name="Footer Placeholder 4"/>
          <p:cNvSpPr>
            <a:spLocks noGrp="1"/>
          </p:cNvSpPr>
          <p:nvPr>
            <p:ph type="ftr" sz="quarter" idx="11"/>
          </p:nvPr>
        </p:nvSpPr>
        <p:spPr>
          <a:xfrm>
            <a:off x="1371600" y="4323845"/>
            <a:ext cx="6400800" cy="365125"/>
          </a:xfrm>
        </p:spPr>
        <p:txBody>
          <a:bodyPr/>
          <a:lstStyle/>
          <a:p>
            <a:pPr rtl="0"/>
            <a:r>
              <a:rPr lang="pl-PL" noProof="0"/>
              <a:t>PRZYKŁADOWY TEKST STOPKI</a:t>
            </a:r>
          </a:p>
        </p:txBody>
      </p:sp>
      <p:sp>
        <p:nvSpPr>
          <p:cNvPr id="6" name="Slide Number Placeholder 5"/>
          <p:cNvSpPr>
            <a:spLocks noGrp="1"/>
          </p:cNvSpPr>
          <p:nvPr>
            <p:ph type="sldNum" sz="quarter" idx="12"/>
          </p:nvPr>
        </p:nvSpPr>
        <p:spPr>
          <a:xfrm>
            <a:off x="8077200" y="1430866"/>
            <a:ext cx="2743200" cy="365125"/>
          </a:xfrm>
        </p:spPr>
        <p:txBody>
          <a:bodyPr/>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122675524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r>
              <a:rPr lang="pl-PL" noProof="0"/>
              <a:t>20XX-03-01</a:t>
            </a:r>
          </a:p>
        </p:txBody>
      </p:sp>
      <p:sp>
        <p:nvSpPr>
          <p:cNvPr id="6" name="Footer Placeholder 5"/>
          <p:cNvSpPr>
            <a:spLocks noGrp="1"/>
          </p:cNvSpPr>
          <p:nvPr>
            <p:ph type="ftr" sz="quarter" idx="11"/>
          </p:nvPr>
        </p:nvSpPr>
        <p:spPr/>
        <p:txBody>
          <a:bodyPr/>
          <a:lstStyle/>
          <a:p>
            <a:r>
              <a:rPr lang="pl-PL" noProof="0"/>
              <a:t>PRZYKŁADOWY TEKST STOPKI</a:t>
            </a:r>
          </a:p>
        </p:txBody>
      </p:sp>
      <p:sp>
        <p:nvSpPr>
          <p:cNvPr id="7" name="Slide Number Placeholder 6"/>
          <p:cNvSpPr>
            <a:spLocks noGrp="1"/>
          </p:cNvSpPr>
          <p:nvPr>
            <p:ph type="sldNum" sz="quarter" idx="12"/>
          </p:nvPr>
        </p:nvSpPr>
        <p:spPr/>
        <p:txBody>
          <a:body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80254978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pl-PL" noProof="0"/>
              <a:t>20XX-03-01</a:t>
            </a:r>
          </a:p>
        </p:txBody>
      </p:sp>
      <p:sp>
        <p:nvSpPr>
          <p:cNvPr id="6" name="Footer Placeholder 5"/>
          <p:cNvSpPr>
            <a:spLocks noGrp="1"/>
          </p:cNvSpPr>
          <p:nvPr>
            <p:ph type="ftr" sz="quarter" idx="11"/>
          </p:nvPr>
        </p:nvSpPr>
        <p:spPr>
          <a:xfrm>
            <a:off x="685800" y="379941"/>
            <a:ext cx="6991492" cy="365125"/>
          </a:xfrm>
        </p:spPr>
        <p:txBody>
          <a:bodyPr/>
          <a:lstStyle/>
          <a:p>
            <a:r>
              <a:rPr lang="pl-PL" noProof="0"/>
              <a:t>PRZYKŁADOWY TEKST STOPKI</a:t>
            </a:r>
          </a:p>
        </p:txBody>
      </p:sp>
      <p:sp>
        <p:nvSpPr>
          <p:cNvPr id="7" name="Slide Number Placeholder 6"/>
          <p:cNvSpPr>
            <a:spLocks noGrp="1"/>
          </p:cNvSpPr>
          <p:nvPr>
            <p:ph type="sldNum" sz="quarter" idx="12"/>
          </p:nvPr>
        </p:nvSpPr>
        <p:spPr>
          <a:xfrm>
            <a:off x="10862452" y="381000"/>
            <a:ext cx="643748" cy="365125"/>
          </a:xfrm>
        </p:spPr>
        <p:txBody>
          <a:body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36332809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a:t>Kliknij, aby edytować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pl-PL" noProof="0"/>
              <a:t>20XX-03-01</a:t>
            </a:r>
          </a:p>
        </p:txBody>
      </p:sp>
      <p:sp>
        <p:nvSpPr>
          <p:cNvPr id="6" name="Footer Placeholder 5"/>
          <p:cNvSpPr>
            <a:spLocks noGrp="1"/>
          </p:cNvSpPr>
          <p:nvPr>
            <p:ph type="ftr" sz="quarter" idx="11"/>
          </p:nvPr>
        </p:nvSpPr>
        <p:spPr>
          <a:xfrm>
            <a:off x="685800" y="379941"/>
            <a:ext cx="6991492" cy="365125"/>
          </a:xfrm>
        </p:spPr>
        <p:txBody>
          <a:bodyPr/>
          <a:lstStyle/>
          <a:p>
            <a:r>
              <a:rPr lang="pl-PL" noProof="0"/>
              <a:t>PRZYKŁADOWY TEKST STOPKI</a:t>
            </a:r>
          </a:p>
        </p:txBody>
      </p:sp>
      <p:sp>
        <p:nvSpPr>
          <p:cNvPr id="7" name="Slide Number Placeholder 6"/>
          <p:cNvSpPr>
            <a:spLocks noGrp="1"/>
          </p:cNvSpPr>
          <p:nvPr>
            <p:ph type="sldNum" sz="quarter" idx="12"/>
          </p:nvPr>
        </p:nvSpPr>
        <p:spPr>
          <a:xfrm>
            <a:off x="10862452" y="381000"/>
            <a:ext cx="643748" cy="365125"/>
          </a:xfrm>
        </p:spPr>
        <p:txBody>
          <a:bodyPr/>
          <a:lstStyle/>
          <a:p>
            <a:fld id="{28844951-7827-47D4-8276-7DDE1FA7D85A}" type="slidenum">
              <a:rPr lang="pl-PL" noProof="0" smtClean="0"/>
              <a:pPr/>
              <a:t>‹#›</a:t>
            </a:fld>
            <a:endParaRPr lang="pl-PL" noProof="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711927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r>
              <a:rPr lang="pl-PL" noProof="0"/>
              <a:t>20XX-03-01</a:t>
            </a:r>
          </a:p>
        </p:txBody>
      </p:sp>
      <p:sp>
        <p:nvSpPr>
          <p:cNvPr id="6" name="Footer Placeholder 5"/>
          <p:cNvSpPr>
            <a:spLocks noGrp="1"/>
          </p:cNvSpPr>
          <p:nvPr>
            <p:ph type="ftr" sz="quarter" idx="11"/>
          </p:nvPr>
        </p:nvSpPr>
        <p:spPr>
          <a:xfrm>
            <a:off x="685800" y="378883"/>
            <a:ext cx="6991492" cy="365125"/>
          </a:xfrm>
        </p:spPr>
        <p:txBody>
          <a:bodyPr/>
          <a:lstStyle/>
          <a:p>
            <a:r>
              <a:rPr lang="pl-PL" noProof="0"/>
              <a:t>PRZYKŁADOWY TEKST STOPKI</a:t>
            </a:r>
          </a:p>
        </p:txBody>
      </p:sp>
      <p:sp>
        <p:nvSpPr>
          <p:cNvPr id="7" name="Slide Number Placeholder 6"/>
          <p:cNvSpPr>
            <a:spLocks noGrp="1"/>
          </p:cNvSpPr>
          <p:nvPr>
            <p:ph type="sldNum" sz="quarter" idx="12"/>
          </p:nvPr>
        </p:nvSpPr>
        <p:spPr>
          <a:xfrm>
            <a:off x="10862452" y="381000"/>
            <a:ext cx="643748" cy="365125"/>
          </a:xfrm>
        </p:spPr>
        <p:txBody>
          <a:body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366653541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a:t>Kliknij, aby edytować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r>
              <a:rPr lang="pl-PL" noProof="0"/>
              <a:t>20XX-03-01</a:t>
            </a:r>
          </a:p>
        </p:txBody>
      </p:sp>
      <p:sp>
        <p:nvSpPr>
          <p:cNvPr id="4" name="Footer Placeholder 3"/>
          <p:cNvSpPr>
            <a:spLocks noGrp="1"/>
          </p:cNvSpPr>
          <p:nvPr>
            <p:ph type="ftr" sz="quarter" idx="11"/>
          </p:nvPr>
        </p:nvSpPr>
        <p:spPr/>
        <p:txBody>
          <a:bodyPr/>
          <a:lstStyle/>
          <a:p>
            <a:r>
              <a:rPr lang="pl-PL" noProof="0"/>
              <a:t>PRZYKŁADOWY TEKST STOPKI</a:t>
            </a:r>
          </a:p>
        </p:txBody>
      </p:sp>
      <p:sp>
        <p:nvSpPr>
          <p:cNvPr id="5" name="Slide Number Placeholder 4"/>
          <p:cNvSpPr>
            <a:spLocks noGrp="1"/>
          </p:cNvSpPr>
          <p:nvPr>
            <p:ph type="sldNum" sz="quarter" idx="12"/>
          </p:nvPr>
        </p:nvSpPr>
        <p:spPr/>
        <p:txBody>
          <a:body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95969796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a:t>Kliknij, aby edytować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r>
              <a:rPr lang="pl-PL" noProof="0"/>
              <a:t>20XX-03-01</a:t>
            </a:r>
          </a:p>
        </p:txBody>
      </p:sp>
      <p:sp>
        <p:nvSpPr>
          <p:cNvPr id="4" name="Footer Placeholder 3"/>
          <p:cNvSpPr>
            <a:spLocks noGrp="1"/>
          </p:cNvSpPr>
          <p:nvPr>
            <p:ph type="ftr" sz="quarter" idx="11"/>
          </p:nvPr>
        </p:nvSpPr>
        <p:spPr/>
        <p:txBody>
          <a:bodyPr/>
          <a:lstStyle/>
          <a:p>
            <a:r>
              <a:rPr lang="pl-PL" noProof="0"/>
              <a:t>PRZYKŁADOWY TEKST STOPKI</a:t>
            </a:r>
          </a:p>
        </p:txBody>
      </p:sp>
      <p:sp>
        <p:nvSpPr>
          <p:cNvPr id="5" name="Slide Number Placeholder 4"/>
          <p:cNvSpPr>
            <a:spLocks noGrp="1"/>
          </p:cNvSpPr>
          <p:nvPr>
            <p:ph type="sldNum" sz="quarter" idx="12"/>
          </p:nvPr>
        </p:nvSpPr>
        <p:spPr/>
        <p:txBody>
          <a:body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136006842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r>
              <a:rPr lang="pl-PL" noProof="0"/>
              <a:t>20XX-03-01</a:t>
            </a:r>
          </a:p>
        </p:txBody>
      </p:sp>
      <p:sp>
        <p:nvSpPr>
          <p:cNvPr id="5" name="Footer Placeholder 4"/>
          <p:cNvSpPr>
            <a:spLocks noGrp="1"/>
          </p:cNvSpPr>
          <p:nvPr>
            <p:ph type="ftr" sz="quarter" idx="11"/>
          </p:nvPr>
        </p:nvSpPr>
        <p:spPr/>
        <p:txBody>
          <a:bodyPr/>
          <a:lstStyle/>
          <a:p>
            <a:r>
              <a:rPr lang="pl-PL" noProof="0"/>
              <a:t>PRZYKŁADOWY TEKST STOPKI</a:t>
            </a:r>
          </a:p>
        </p:txBody>
      </p:sp>
      <p:sp>
        <p:nvSpPr>
          <p:cNvPr id="6" name="Slide Number Placeholder 5"/>
          <p:cNvSpPr>
            <a:spLocks noGrp="1"/>
          </p:cNvSpPr>
          <p:nvPr>
            <p:ph type="sldNum" sz="quarter" idx="12"/>
          </p:nvPr>
        </p:nvSpPr>
        <p:spPr/>
        <p:txBody>
          <a:body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265424515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r>
              <a:rPr lang="pl-PL" noProof="0"/>
              <a:t>20XX-03-01</a:t>
            </a:r>
          </a:p>
        </p:txBody>
      </p:sp>
      <p:sp>
        <p:nvSpPr>
          <p:cNvPr id="5" name="Footer Placeholder 4"/>
          <p:cNvSpPr>
            <a:spLocks noGrp="1"/>
          </p:cNvSpPr>
          <p:nvPr>
            <p:ph type="ftr" sz="quarter" idx="11"/>
          </p:nvPr>
        </p:nvSpPr>
        <p:spPr>
          <a:xfrm>
            <a:off x="685800" y="381000"/>
            <a:ext cx="6991492" cy="365125"/>
          </a:xfrm>
        </p:spPr>
        <p:txBody>
          <a:bodyPr/>
          <a:lstStyle/>
          <a:p>
            <a:r>
              <a:rPr lang="pl-PL" noProof="0"/>
              <a:t>PRZYKŁADOWY TEKST STOPKI</a:t>
            </a:r>
          </a:p>
        </p:txBody>
      </p:sp>
      <p:sp>
        <p:nvSpPr>
          <p:cNvPr id="6" name="Slide Number Placeholder 5"/>
          <p:cNvSpPr>
            <a:spLocks noGrp="1"/>
          </p:cNvSpPr>
          <p:nvPr>
            <p:ph type="sldNum" sz="quarter" idx="12"/>
          </p:nvPr>
        </p:nvSpPr>
        <p:spPr>
          <a:xfrm>
            <a:off x="10862452" y="381000"/>
            <a:ext cx="643748" cy="365125"/>
          </a:xfrm>
        </p:spPr>
        <p:txBody>
          <a:body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49422800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Zakończenie">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rtlCol="0" anchor="t">
            <a:normAutofit/>
          </a:bodyPr>
          <a:lstStyle/>
          <a:p>
            <a:pPr rtl="0"/>
            <a:r>
              <a:rPr lang="pl-PL" sz="4400" noProof="0">
                <a:gradFill flip="none" rotWithShape="1">
                  <a:gsLst>
                    <a:gs pos="0">
                      <a:schemeClr val="accent5">
                        <a:alpha val="70000"/>
                      </a:schemeClr>
                    </a:gs>
                    <a:gs pos="100000">
                      <a:schemeClr val="accent1">
                        <a:alpha val="70000"/>
                      </a:schemeClr>
                    </a:gs>
                  </a:gsLst>
                  <a:lin ang="0" scaled="1"/>
                  <a:tileRect/>
                </a:gradFill>
              </a:rPr>
              <a:t>Kliknij, aby edytować styl</a:t>
            </a:r>
          </a:p>
        </p:txBody>
      </p:sp>
      <p:sp>
        <p:nvSpPr>
          <p:cNvPr id="14" name="Obraz — symbol zastępczy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rtlCol="0"/>
          <a:lstStyle/>
          <a:p>
            <a:pPr rtl="0"/>
            <a:r>
              <a:rPr lang="pl-PL" noProof="0"/>
              <a:t>Kliknij ikonę, aby dodać obraz</a:t>
            </a:r>
          </a:p>
        </p:txBody>
      </p:sp>
      <p:sp>
        <p:nvSpPr>
          <p:cNvPr id="9" name="Zawartość — symbol zastępczy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rtlCol="0" anchor="t">
            <a:normAutofit/>
          </a:bodyPr>
          <a:lstStyle>
            <a:lvl1pPr marL="0" indent="0">
              <a:buNone/>
              <a:defRPr sz="2800"/>
            </a:lvl1pPr>
          </a:lstStyle>
          <a:p>
            <a:pPr marL="228600" lvl="0" indent="-228600" rtl="0"/>
            <a:r>
              <a:rPr lang="pl-PL" sz="1800" noProof="0">
                <a:solidFill>
                  <a:schemeClr val="tx2">
                    <a:alpha val="60000"/>
                  </a:schemeClr>
                </a:solidFill>
              </a:rPr>
              <a:t>Kliknij, aby edytować style wzorca tekstu</a:t>
            </a:r>
          </a:p>
        </p:txBody>
      </p:sp>
      <p:sp>
        <p:nvSpPr>
          <p:cNvPr id="2" name="Data — symbol zastępczy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rtlCol="0"/>
          <a:lstStyle/>
          <a:p>
            <a:pPr rtl="0"/>
            <a:r>
              <a:rPr lang="pl-PL" noProof="0"/>
              <a:t>20XX-03-01</a:t>
            </a:r>
          </a:p>
        </p:txBody>
      </p:sp>
      <p:sp>
        <p:nvSpPr>
          <p:cNvPr id="3" name="Stopka — symbol zastępczy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pl-PL" noProof="0"/>
              <a:t>PRZYKŁADOWY TEKST STOPKI</a:t>
            </a:r>
          </a:p>
        </p:txBody>
      </p:sp>
      <p:sp>
        <p:nvSpPr>
          <p:cNvPr id="4" name="Numer slajdu — symbol zastępczy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164142401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espó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B2DD4C-BFBC-4087-B94C-4DD0690E838E}"/>
              </a:ext>
            </a:extLst>
          </p:cNvPr>
          <p:cNvSpPr>
            <a:spLocks noGrp="1"/>
          </p:cNvSpPr>
          <p:nvPr>
            <p:ph type="title" hasCustomPrompt="1"/>
          </p:nvPr>
        </p:nvSpPr>
        <p:spPr/>
        <p:txBody>
          <a:bodyPr rtlCol="0"/>
          <a:lstStyle/>
          <a:p>
            <a:pPr rtl="0"/>
            <a:r>
              <a:rPr lang="pl-PL" noProof="0"/>
              <a:t>Kliknij, aby edytować styl wzorca tytułu</a:t>
            </a:r>
          </a:p>
        </p:txBody>
      </p:sp>
      <p:sp>
        <p:nvSpPr>
          <p:cNvPr id="15" name="Obraz — symbol zastępczy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rtlCol="0"/>
          <a:lstStyle/>
          <a:p>
            <a:pPr rtl="0"/>
            <a:r>
              <a:rPr lang="pl-PL" noProof="0"/>
              <a:t>Kliknij ikonę, aby dodać obraz</a:t>
            </a:r>
          </a:p>
        </p:txBody>
      </p:sp>
      <p:sp>
        <p:nvSpPr>
          <p:cNvPr id="16" name="Obraz — symbol zastępczy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rtlCol="0"/>
          <a:lstStyle/>
          <a:p>
            <a:pPr rtl="0"/>
            <a:r>
              <a:rPr lang="pl-PL" noProof="0"/>
              <a:t>Kliknij ikonę, aby dodać obraz</a:t>
            </a:r>
          </a:p>
        </p:txBody>
      </p:sp>
      <p:sp>
        <p:nvSpPr>
          <p:cNvPr id="17" name="Obraz — symbol zastępczy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rtlCol="0"/>
          <a:lstStyle/>
          <a:p>
            <a:pPr rtl="0"/>
            <a:r>
              <a:rPr lang="pl-PL" noProof="0"/>
              <a:t>Kliknij ikonę, aby dodać obraz</a:t>
            </a:r>
          </a:p>
        </p:txBody>
      </p:sp>
      <p:sp>
        <p:nvSpPr>
          <p:cNvPr id="18" name="Obraz — symbol zastępczy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rtlCol="0"/>
          <a:lstStyle/>
          <a:p>
            <a:pPr rtl="0"/>
            <a:r>
              <a:rPr lang="pl-PL" noProof="0"/>
              <a:t>Kliknij ikonę, aby dodać obraz</a:t>
            </a:r>
          </a:p>
        </p:txBody>
      </p:sp>
      <p:sp>
        <p:nvSpPr>
          <p:cNvPr id="20" name="Tekst — symbol zastępczy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pl-PL" noProof="0"/>
              <a:t>Imię i nazwisko</a:t>
            </a:r>
          </a:p>
        </p:txBody>
      </p:sp>
      <p:sp>
        <p:nvSpPr>
          <p:cNvPr id="23" name="Tekst — symbol zastępczy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pl-PL" noProof="0"/>
              <a:t>Tytuł</a:t>
            </a:r>
          </a:p>
        </p:txBody>
      </p:sp>
      <p:sp>
        <p:nvSpPr>
          <p:cNvPr id="24" name="Tekst — symbol zastępczy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pl-PL" noProof="0"/>
              <a:t>Imię i nazwisko</a:t>
            </a:r>
          </a:p>
        </p:txBody>
      </p:sp>
      <p:sp>
        <p:nvSpPr>
          <p:cNvPr id="25" name="Tekst — symbol zastępczy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pl-PL" noProof="0"/>
              <a:t>Tytuł</a:t>
            </a:r>
          </a:p>
        </p:txBody>
      </p:sp>
      <p:sp>
        <p:nvSpPr>
          <p:cNvPr id="26" name="Tekst — symbol zastępczy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pl-PL" noProof="0"/>
              <a:t>Imię i nazwisko</a:t>
            </a:r>
          </a:p>
        </p:txBody>
      </p:sp>
      <p:sp>
        <p:nvSpPr>
          <p:cNvPr id="27" name="Tekst — symbol zastępczy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pl-PL" noProof="0"/>
              <a:t>Tytuł</a:t>
            </a:r>
          </a:p>
        </p:txBody>
      </p:sp>
      <p:sp>
        <p:nvSpPr>
          <p:cNvPr id="28" name="Tekst — symbol zastępczy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pl-PL" noProof="0"/>
              <a:t>Imię i nazwisko</a:t>
            </a:r>
          </a:p>
        </p:txBody>
      </p:sp>
      <p:sp>
        <p:nvSpPr>
          <p:cNvPr id="29" name="Tekst — symbol zastępczy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pl-PL" noProof="0"/>
              <a:t>Tytuł</a:t>
            </a:r>
          </a:p>
        </p:txBody>
      </p:sp>
      <p:sp>
        <p:nvSpPr>
          <p:cNvPr id="3" name="Data — symbol zastępczy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pl-PL" noProof="0"/>
              <a:t>20XX-03-01</a:t>
            </a:r>
          </a:p>
        </p:txBody>
      </p:sp>
      <p:sp>
        <p:nvSpPr>
          <p:cNvPr id="4" name="Stopka — symbol zastępczy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pl-PL" noProof="0"/>
              <a:t>PRZYKŁADOWY TEKST STOPKI</a:t>
            </a:r>
          </a:p>
        </p:txBody>
      </p:sp>
      <p:sp>
        <p:nvSpPr>
          <p:cNvPr id="5" name="Numer slajdu — symbol zastępczy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338045524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r>
              <a:rPr lang="pl-PL" noProof="0"/>
              <a:t>20XX-03-01</a:t>
            </a:r>
          </a:p>
        </p:txBody>
      </p:sp>
      <p:sp>
        <p:nvSpPr>
          <p:cNvPr id="5" name="Footer Placeholder 4"/>
          <p:cNvSpPr>
            <a:spLocks noGrp="1"/>
          </p:cNvSpPr>
          <p:nvPr>
            <p:ph type="ftr" sz="quarter" idx="11"/>
          </p:nvPr>
        </p:nvSpPr>
        <p:spPr/>
        <p:txBody>
          <a:bodyPr/>
          <a:lstStyle/>
          <a:p>
            <a:r>
              <a:rPr lang="pl-PL" noProof="0"/>
              <a:t>PRZYKŁADOWY TEKST STOPKI</a:t>
            </a:r>
          </a:p>
        </p:txBody>
      </p:sp>
      <p:sp>
        <p:nvSpPr>
          <p:cNvPr id="6" name="Slide Number Placeholder 5"/>
          <p:cNvSpPr>
            <a:spLocks noGrp="1"/>
          </p:cNvSpPr>
          <p:nvPr>
            <p:ph type="sldNum" sz="quarter" idx="12"/>
          </p:nvPr>
        </p:nvSpPr>
        <p:spPr/>
        <p:txBody>
          <a:body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136978061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umna zawartości 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DC85CC-8D2B-4219-A2A4-1625A02DFECD}"/>
              </a:ext>
            </a:extLst>
          </p:cNvPr>
          <p:cNvSpPr>
            <a:spLocks noGrp="1"/>
          </p:cNvSpPr>
          <p:nvPr>
            <p:ph type="title" hasCustomPrompt="1"/>
          </p:nvPr>
        </p:nvSpPr>
        <p:spPr>
          <a:xfrm>
            <a:off x="839788" y="685800"/>
            <a:ext cx="10515600" cy="1325880"/>
          </a:xfrm>
        </p:spPr>
        <p:txBody>
          <a:bodyPr rtlCol="0"/>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a:extLst>
              <a:ext uri="{FF2B5EF4-FFF2-40B4-BE49-F238E27FC236}">
                <a16:creationId xmlns:a16="http://schemas.microsoft.com/office/drawing/2014/main" id="{876CB5B7-DC23-41CE-872B-E25BD64F84A5}"/>
              </a:ext>
            </a:extLst>
          </p:cNvPr>
          <p:cNvSpPr>
            <a:spLocks noGrp="1"/>
          </p:cNvSpPr>
          <p:nvPr>
            <p:ph type="body" sz="quarter" idx="3" hasCustomPrompt="1"/>
          </p:nvPr>
        </p:nvSpPr>
        <p:spPr>
          <a:xfrm>
            <a:off x="4404360"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wzorców tekstu</a:t>
            </a:r>
          </a:p>
        </p:txBody>
      </p:sp>
      <p:sp>
        <p:nvSpPr>
          <p:cNvPr id="6" name="Zawartość — symbol zastępczy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10" name="Tekst — symbol zastępczy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11" name="Zawartość — symbol zastępczy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7" name="Data — symbol zastępczy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pl-PL" noProof="0"/>
              <a:t>20XX-03-01</a:t>
            </a:r>
          </a:p>
        </p:txBody>
      </p:sp>
      <p:sp>
        <p:nvSpPr>
          <p:cNvPr id="8" name="Stopka — symbol zastępczy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pl-PL" noProof="0"/>
              <a:t>PRZYKŁADOWY TEKST STOPKI</a:t>
            </a:r>
          </a:p>
        </p:txBody>
      </p:sp>
      <p:sp>
        <p:nvSpPr>
          <p:cNvPr id="9" name="Numer slajdu — symbol zastępczy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165887831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a:t>Kliknij, aby edytować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rtl="0"/>
            <a:r>
              <a:rPr lang="pl-PL" noProof="0"/>
              <a:t>20XX-03-01</a:t>
            </a:r>
          </a:p>
        </p:txBody>
      </p:sp>
      <p:sp>
        <p:nvSpPr>
          <p:cNvPr id="5" name="Footer Placeholder 4"/>
          <p:cNvSpPr>
            <a:spLocks noGrp="1"/>
          </p:cNvSpPr>
          <p:nvPr>
            <p:ph type="ftr" sz="quarter" idx="11"/>
          </p:nvPr>
        </p:nvSpPr>
        <p:spPr>
          <a:xfrm>
            <a:off x="685800" y="381001"/>
            <a:ext cx="6991492" cy="364065"/>
          </a:xfrm>
        </p:spPr>
        <p:txBody>
          <a:bodyPr/>
          <a:lstStyle/>
          <a:p>
            <a:pPr rtl="0"/>
            <a:r>
              <a:rPr lang="pl-PL" noProof="0"/>
              <a:t>PRZYKŁADOWY TEKST STOPKI</a:t>
            </a:r>
          </a:p>
        </p:txBody>
      </p:sp>
      <p:sp>
        <p:nvSpPr>
          <p:cNvPr id="6" name="Slide Number Placeholder 5"/>
          <p:cNvSpPr>
            <a:spLocks noGrp="1"/>
          </p:cNvSpPr>
          <p:nvPr>
            <p:ph type="sldNum" sz="quarter" idx="12"/>
          </p:nvPr>
        </p:nvSpPr>
        <p:spPr>
          <a:xfrm>
            <a:off x="10862452" y="381000"/>
            <a:ext cx="643748" cy="365125"/>
          </a:xfrm>
        </p:spPr>
        <p:txBody>
          <a:bodyPr/>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376609784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rtl="0"/>
            <a:r>
              <a:rPr lang="pl-PL" noProof="0"/>
              <a:t>20XX-03-01</a:t>
            </a:r>
          </a:p>
        </p:txBody>
      </p:sp>
      <p:sp>
        <p:nvSpPr>
          <p:cNvPr id="6" name="Footer Placeholder 5"/>
          <p:cNvSpPr>
            <a:spLocks noGrp="1"/>
          </p:cNvSpPr>
          <p:nvPr>
            <p:ph type="ftr" sz="quarter" idx="11"/>
          </p:nvPr>
        </p:nvSpPr>
        <p:spPr/>
        <p:txBody>
          <a:bodyPr/>
          <a:lstStyle/>
          <a:p>
            <a:pPr rtl="0"/>
            <a:r>
              <a:rPr lang="pl-PL" noProof="0"/>
              <a:t>PRZYKŁADOWY TEKST STOPKI</a:t>
            </a:r>
          </a:p>
        </p:txBody>
      </p:sp>
      <p:sp>
        <p:nvSpPr>
          <p:cNvPr id="7" name="Slide Number Placeholder 6"/>
          <p:cNvSpPr>
            <a:spLocks noGrp="1"/>
          </p:cNvSpPr>
          <p:nvPr>
            <p:ph type="sldNum" sz="quarter" idx="12"/>
          </p:nvPr>
        </p:nvSpPr>
        <p:spPr/>
        <p:txBody>
          <a:bodyPr/>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26518758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a:t>Kliknij, aby edytować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r>
              <a:rPr lang="pl-PL" noProof="0"/>
              <a:t>20XX-03-01</a:t>
            </a:r>
          </a:p>
        </p:txBody>
      </p:sp>
      <p:sp>
        <p:nvSpPr>
          <p:cNvPr id="8" name="Footer Placeholder 7"/>
          <p:cNvSpPr>
            <a:spLocks noGrp="1"/>
          </p:cNvSpPr>
          <p:nvPr>
            <p:ph type="ftr" sz="quarter" idx="11"/>
          </p:nvPr>
        </p:nvSpPr>
        <p:spPr/>
        <p:txBody>
          <a:bodyPr/>
          <a:lstStyle/>
          <a:p>
            <a:r>
              <a:rPr lang="pl-PL" noProof="0"/>
              <a:t>PRZYKŁADOWY TEKST STOPKI</a:t>
            </a:r>
          </a:p>
        </p:txBody>
      </p:sp>
      <p:sp>
        <p:nvSpPr>
          <p:cNvPr id="9" name="Slide Number Placeholder 8"/>
          <p:cNvSpPr>
            <a:spLocks noGrp="1"/>
          </p:cNvSpPr>
          <p:nvPr>
            <p:ph type="sldNum" sz="quarter" idx="12"/>
          </p:nvPr>
        </p:nvSpPr>
        <p:spPr/>
        <p:txBody>
          <a:body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228765410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rtl="0"/>
            <a:r>
              <a:rPr lang="pl-PL" noProof="0"/>
              <a:t>20XX-03-01</a:t>
            </a:r>
          </a:p>
        </p:txBody>
      </p:sp>
      <p:sp>
        <p:nvSpPr>
          <p:cNvPr id="4" name="Footer Placeholder 3"/>
          <p:cNvSpPr>
            <a:spLocks noGrp="1"/>
          </p:cNvSpPr>
          <p:nvPr>
            <p:ph type="ftr" sz="quarter" idx="11"/>
          </p:nvPr>
        </p:nvSpPr>
        <p:spPr/>
        <p:txBody>
          <a:bodyPr/>
          <a:lstStyle/>
          <a:p>
            <a:pPr rtl="0"/>
            <a:r>
              <a:rPr lang="pl-PL" noProof="0"/>
              <a:t>PRZYKŁADOWY TEKST STOPKI</a:t>
            </a:r>
          </a:p>
        </p:txBody>
      </p:sp>
      <p:sp>
        <p:nvSpPr>
          <p:cNvPr id="5" name="Slide Number Placeholder 4"/>
          <p:cNvSpPr>
            <a:spLocks noGrp="1"/>
          </p:cNvSpPr>
          <p:nvPr>
            <p:ph type="sldNum" sz="quarter" idx="12"/>
          </p:nvPr>
        </p:nvSpPr>
        <p:spPr/>
        <p:txBody>
          <a:bodyPr/>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495644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pl-PL" noProof="0"/>
              <a:t>20XX-03-01</a:t>
            </a:r>
          </a:p>
        </p:txBody>
      </p:sp>
      <p:sp>
        <p:nvSpPr>
          <p:cNvPr id="3" name="Footer Placeholder 2"/>
          <p:cNvSpPr>
            <a:spLocks noGrp="1"/>
          </p:cNvSpPr>
          <p:nvPr>
            <p:ph type="ftr" sz="quarter" idx="11"/>
          </p:nvPr>
        </p:nvSpPr>
        <p:spPr/>
        <p:txBody>
          <a:bodyPr/>
          <a:lstStyle/>
          <a:p>
            <a:pPr rtl="0"/>
            <a:r>
              <a:rPr lang="pl-PL" noProof="0"/>
              <a:t>PRZYKŁADOWY TEKST STOPKI</a:t>
            </a:r>
          </a:p>
        </p:txBody>
      </p:sp>
      <p:sp>
        <p:nvSpPr>
          <p:cNvPr id="4" name="Slide Number Placeholder 3"/>
          <p:cNvSpPr>
            <a:spLocks noGrp="1"/>
          </p:cNvSpPr>
          <p:nvPr>
            <p:ph type="sldNum" sz="quarter" idx="12"/>
          </p:nvPr>
        </p:nvSpPr>
        <p:spPr/>
        <p:txBody>
          <a:bodyPr/>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366596760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a:t>Kliknij, aby edytować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pl-PL" noProof="0"/>
              <a:t>20XX-03-01</a:t>
            </a:r>
          </a:p>
        </p:txBody>
      </p:sp>
      <p:sp>
        <p:nvSpPr>
          <p:cNvPr id="6" name="Footer Placeholder 5"/>
          <p:cNvSpPr>
            <a:spLocks noGrp="1"/>
          </p:cNvSpPr>
          <p:nvPr>
            <p:ph type="ftr" sz="quarter" idx="11"/>
          </p:nvPr>
        </p:nvSpPr>
        <p:spPr/>
        <p:txBody>
          <a:bodyPr/>
          <a:lstStyle/>
          <a:p>
            <a:pPr rtl="0"/>
            <a:r>
              <a:rPr lang="pl-PL" noProof="0"/>
              <a:t>PRZYKŁADOWY TEKST STOPKI</a:t>
            </a:r>
          </a:p>
        </p:txBody>
      </p:sp>
      <p:sp>
        <p:nvSpPr>
          <p:cNvPr id="7" name="Slide Number Placeholder 6"/>
          <p:cNvSpPr>
            <a:spLocks noGrp="1"/>
          </p:cNvSpPr>
          <p:nvPr>
            <p:ph type="sldNum" sz="quarter" idx="12"/>
          </p:nvPr>
        </p:nvSpPr>
        <p:spPr/>
        <p:txBody>
          <a:bodyPr/>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382771162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pl-PL" noProof="0"/>
              <a:t>20XX-03-01</a:t>
            </a:r>
          </a:p>
        </p:txBody>
      </p:sp>
      <p:sp>
        <p:nvSpPr>
          <p:cNvPr id="6" name="Footer Placeholder 5"/>
          <p:cNvSpPr>
            <a:spLocks noGrp="1"/>
          </p:cNvSpPr>
          <p:nvPr>
            <p:ph type="ftr" sz="quarter" idx="11"/>
          </p:nvPr>
        </p:nvSpPr>
        <p:spPr/>
        <p:txBody>
          <a:bodyPr/>
          <a:lstStyle/>
          <a:p>
            <a:pPr rtl="0"/>
            <a:r>
              <a:rPr lang="pl-PL" noProof="0"/>
              <a:t>PRZYKŁADOWY TEKST STOPKI</a:t>
            </a:r>
          </a:p>
        </p:txBody>
      </p:sp>
      <p:sp>
        <p:nvSpPr>
          <p:cNvPr id="7" name="Slide Number Placeholder 6"/>
          <p:cNvSpPr>
            <a:spLocks noGrp="1"/>
          </p:cNvSpPr>
          <p:nvPr>
            <p:ph type="sldNum" sz="quarter" idx="12"/>
          </p:nvPr>
        </p:nvSpPr>
        <p:spPr/>
        <p:txBody>
          <a:bodyPr/>
          <a:lstStyle/>
          <a:p>
            <a:pPr rtl="0"/>
            <a:fld id="{28844951-7827-47D4-8276-7DDE1FA7D85A}" type="slidenum">
              <a:rPr lang="pl-PL" noProof="0" smtClean="0"/>
              <a:t>‹#›</a:t>
            </a:fld>
            <a:endParaRPr lang="pl-PL" noProof="0"/>
          </a:p>
        </p:txBody>
      </p:sp>
    </p:spTree>
    <p:extLst>
      <p:ext uri="{BB962C8B-B14F-4D97-AF65-F5344CB8AC3E}">
        <p14:creationId xmlns:p14="http://schemas.microsoft.com/office/powerpoint/2010/main" val="142282419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pl-PL" noProof="0"/>
              <a:t>20XX-03-01</a:t>
            </a: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pl-PL" noProof="0"/>
              <a:t>PRZYKŁADOWY TEKST STOPKI</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44951-7827-47D4-8276-7DDE1FA7D85A}" type="slidenum">
              <a:rPr lang="pl-PL" noProof="0" smtClean="0"/>
              <a:pPr/>
              <a:t>‹#›</a:t>
            </a:fld>
            <a:endParaRPr lang="pl-PL" noProof="0"/>
          </a:p>
        </p:txBody>
      </p:sp>
    </p:spTree>
    <p:extLst>
      <p:ext uri="{BB962C8B-B14F-4D97-AF65-F5344CB8AC3E}">
        <p14:creationId xmlns:p14="http://schemas.microsoft.com/office/powerpoint/2010/main" val="290377065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 id="2147484000" r:id="rId18"/>
    <p:sldLayoutId id="2147483705" r:id="rId19"/>
    <p:sldLayoutId id="2147483704" r:id="rId20"/>
  </p:sldLayoutIdLst>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www.gov.p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E9A7C78-91FD-4B88-953D-5A4363761BD1}"/>
              </a:ext>
            </a:extLst>
          </p:cNvPr>
          <p:cNvSpPr>
            <a:spLocks noGrp="1"/>
          </p:cNvSpPr>
          <p:nvPr>
            <p:ph type="ctrTitle"/>
          </p:nvPr>
        </p:nvSpPr>
        <p:spPr>
          <a:xfrm>
            <a:off x="98856" y="2714625"/>
            <a:ext cx="11844996" cy="1609725"/>
          </a:xfrm>
        </p:spPr>
        <p:txBody>
          <a:bodyPr rtlCol="0" anchor="b" anchorCtr="0">
            <a:noAutofit/>
          </a:bodyPr>
          <a:lstStyle/>
          <a:p>
            <a:pPr rtl="0">
              <a:lnSpc>
                <a:spcPct val="114000"/>
              </a:lnSpc>
            </a:pP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pl-PL" sz="24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pl-PL" sz="2400" b="1" cap="none" dirty="0">
                <a:solidFill>
                  <a:srgbClr val="0070C0"/>
                </a:solidFill>
                <a:effectLst/>
                <a:latin typeface="+mn-lt"/>
                <a:ea typeface="Calibri" panose="020F0502020204030204" pitchFamily="34" charset="0"/>
                <a:cs typeface="Arial" panose="020B0604020202020204" pitchFamily="34" charset="0"/>
              </a:rPr>
              <a:t>Rozwój przedsiębiorczości poprzez rozwijanie pozarolniczej działalności gospodarczej (Rozwój DG)</a:t>
            </a:r>
            <a:br>
              <a:rPr lang="pl-PL" sz="2000" b="1" cap="none" dirty="0">
                <a:solidFill>
                  <a:srgbClr val="0070C0"/>
                </a:solidFill>
                <a:effectLst/>
                <a:latin typeface="+mn-lt"/>
                <a:ea typeface="Calibri" panose="020F0502020204030204" pitchFamily="34" charset="0"/>
                <a:cs typeface="Arial" panose="020B0604020202020204" pitchFamily="34" charset="0"/>
              </a:rPr>
            </a:br>
            <a:br>
              <a:rPr lang="pl-PL" sz="2000" b="1" cap="none"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pl-PL" sz="2000" b="1" cap="none" dirty="0">
                <a:effectLst/>
                <a:latin typeface="+mn-lt"/>
                <a:ea typeface="Calibri" panose="020F0502020204030204" pitchFamily="34" charset="0"/>
                <a:cs typeface="Arial" panose="020B0604020202020204" pitchFamily="34" charset="0"/>
              </a:rPr>
              <a:t>Szczegółowy zakres tematyczny: </a:t>
            </a:r>
            <a:br>
              <a:rPr lang="pl-PL" sz="2000" b="1" cap="none" dirty="0">
                <a:effectLst/>
                <a:latin typeface="+mn-lt"/>
                <a:ea typeface="Calibri" panose="020F0502020204030204" pitchFamily="34" charset="0"/>
                <a:cs typeface="Arial" panose="020B0604020202020204" pitchFamily="34" charset="0"/>
              </a:rPr>
            </a:br>
            <a:r>
              <a:rPr lang="pl-PL" sz="2000" cap="none" dirty="0">
                <a:latin typeface="+mn-lt"/>
                <a:ea typeface="Calibri" panose="020F0502020204030204" pitchFamily="34" charset="0"/>
                <a:cs typeface="Arial" panose="020B0604020202020204" pitchFamily="34" charset="0"/>
              </a:rPr>
              <a:t>Z</a:t>
            </a:r>
            <a:r>
              <a:rPr lang="pl-PL" sz="2000" cap="none" dirty="0">
                <a:effectLst/>
                <a:latin typeface="+mn-lt"/>
                <a:ea typeface="Calibri" panose="020F0502020204030204" pitchFamily="34" charset="0"/>
                <a:cs typeface="Arial" panose="020B0604020202020204" pitchFamily="34" charset="0"/>
              </a:rPr>
              <a:t>asady przyznawania pomocy oraz wypełnienia wniosku o przyznanie pomocy w ramach planu strategicznego dla wspólnej polityki rolnej na lata 2023-2027 dla interwencji </a:t>
            </a:r>
            <a:r>
              <a:rPr lang="pl-PL" sz="2000" cap="none" dirty="0">
                <a:latin typeface="+mn-lt"/>
                <a:ea typeface="Calibri" panose="020F0502020204030204" pitchFamily="34" charset="0"/>
                <a:cs typeface="Arial" panose="020B0604020202020204" pitchFamily="34" charset="0"/>
              </a:rPr>
              <a:t>I.</a:t>
            </a:r>
            <a:r>
              <a:rPr lang="pl-PL" sz="2000" cap="none" dirty="0">
                <a:effectLst/>
                <a:latin typeface="+mn-lt"/>
                <a:ea typeface="Calibri" panose="020F0502020204030204" pitchFamily="34" charset="0"/>
                <a:cs typeface="Arial" panose="020B0604020202020204" pitchFamily="34" charset="0"/>
              </a:rPr>
              <a:t>13.1 - komponent wdrażanie LSR, </a:t>
            </a:r>
            <a:r>
              <a:rPr lang="pl-PL" sz="2000" b="1" cap="none" dirty="0">
                <a:effectLst/>
                <a:latin typeface="+mn-lt"/>
                <a:ea typeface="Calibri" panose="020F0502020204030204" pitchFamily="34" charset="0"/>
                <a:cs typeface="Arial" panose="020B0604020202020204" pitchFamily="34" charset="0"/>
              </a:rPr>
              <a:t>nabór LGD nr: 1/PSWPR/2026</a:t>
            </a:r>
            <a:endParaRPr lang="pl-PL" sz="2000" b="1" dirty="0">
              <a:latin typeface="+mn-lt"/>
              <a:ea typeface="Cambria" panose="02040503050406030204" pitchFamily="18" charset="0"/>
              <a:cs typeface="Arial" panose="020B0604020202020204" pitchFamily="34" charset="0"/>
            </a:endParaRPr>
          </a:p>
        </p:txBody>
      </p:sp>
      <p:pic>
        <p:nvPicPr>
          <p:cNvPr id="2" name="Obraz 1">
            <a:extLst>
              <a:ext uri="{FF2B5EF4-FFF2-40B4-BE49-F238E27FC236}">
                <a16:creationId xmlns:a16="http://schemas.microsoft.com/office/drawing/2014/main" id="{7C63097E-D25B-2714-E367-C16058ACE807}"/>
              </a:ext>
            </a:extLst>
          </p:cNvPr>
          <p:cNvPicPr>
            <a:picLocks noChangeAspect="1"/>
          </p:cNvPicPr>
          <p:nvPr/>
        </p:nvPicPr>
        <p:blipFill>
          <a:blip r:embed="rId3"/>
          <a:stretch>
            <a:fillRect/>
          </a:stretch>
        </p:blipFill>
        <p:spPr>
          <a:xfrm>
            <a:off x="0" y="-1"/>
            <a:ext cx="12192000" cy="1514475"/>
          </a:xfrm>
          <a:prstGeom prst="rect">
            <a:avLst/>
          </a:prstGeom>
        </p:spPr>
      </p:pic>
      <p:sp>
        <p:nvSpPr>
          <p:cNvPr id="3" name="pole tekstowe 2">
            <a:extLst>
              <a:ext uri="{FF2B5EF4-FFF2-40B4-BE49-F238E27FC236}">
                <a16:creationId xmlns:a16="http://schemas.microsoft.com/office/drawing/2014/main" id="{4C9CFC38-45B1-3B22-4ECE-4918863E6EF5}"/>
              </a:ext>
            </a:extLst>
          </p:cNvPr>
          <p:cNvSpPr txBox="1"/>
          <p:nvPr/>
        </p:nvSpPr>
        <p:spPr>
          <a:xfrm>
            <a:off x="7928845" y="4648155"/>
            <a:ext cx="3805829" cy="369332"/>
          </a:xfrm>
          <a:prstGeom prst="rect">
            <a:avLst/>
          </a:prstGeom>
          <a:noFill/>
        </p:spPr>
        <p:txBody>
          <a:bodyPr wrap="square" rtlCol="0">
            <a:spAutoFit/>
          </a:bodyPr>
          <a:lstStyle/>
          <a:p>
            <a:r>
              <a:rPr lang="pl-PL" b="1" dirty="0">
                <a:latin typeface="Arial" panose="020B0604020202020204" pitchFamily="34" charset="0"/>
                <a:ea typeface="Cambria" panose="02040503050406030204" pitchFamily="18" charset="0"/>
                <a:cs typeface="Arial" panose="020B0604020202020204" pitchFamily="34" charset="0"/>
              </a:rPr>
              <a:t>Dobrzyń nad Wisłą, 24.03.2026 r. </a:t>
            </a:r>
          </a:p>
        </p:txBody>
      </p:sp>
    </p:spTree>
    <p:extLst>
      <p:ext uri="{BB962C8B-B14F-4D97-AF65-F5344CB8AC3E}">
        <p14:creationId xmlns:p14="http://schemas.microsoft.com/office/powerpoint/2010/main" val="7035803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BAC7B-1AAD-50F8-DE62-CEDD49C6AC7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60AF149-E454-CCD2-0D66-D910848389B9}"/>
              </a:ext>
            </a:extLst>
          </p:cNvPr>
          <p:cNvSpPr>
            <a:spLocks noGrp="1"/>
          </p:cNvSpPr>
          <p:nvPr>
            <p:ph type="title"/>
          </p:nvPr>
        </p:nvSpPr>
        <p:spPr>
          <a:xfrm>
            <a:off x="321547" y="764373"/>
            <a:ext cx="11184653" cy="915137"/>
          </a:xfrm>
        </p:spPr>
        <p:txBody>
          <a:bodyPr>
            <a:normAutofit fontScale="90000"/>
          </a:bodyPr>
          <a:lstStyle/>
          <a:p>
            <a:r>
              <a:rPr lang="pl-PL" b="1" cap="none" dirty="0" err="1">
                <a:solidFill>
                  <a:srgbClr val="0070C0"/>
                </a:solidFill>
              </a:rPr>
              <a:t>Mikroprzedsiebiorstwo</a:t>
            </a:r>
            <a:r>
              <a:rPr lang="pl-PL" b="1" cap="none" dirty="0">
                <a:solidFill>
                  <a:srgbClr val="0070C0"/>
                </a:solidFill>
              </a:rPr>
              <a:t> i małe przedsiębiorstwo</a:t>
            </a:r>
          </a:p>
        </p:txBody>
      </p:sp>
      <p:sp>
        <p:nvSpPr>
          <p:cNvPr id="3" name="Symbol zastępczy zawartości 2">
            <a:extLst>
              <a:ext uri="{FF2B5EF4-FFF2-40B4-BE49-F238E27FC236}">
                <a16:creationId xmlns:a16="http://schemas.microsoft.com/office/drawing/2014/main" id="{5B5E9203-16CF-1BAD-E815-628076126457}"/>
              </a:ext>
            </a:extLst>
          </p:cNvPr>
          <p:cNvSpPr>
            <a:spLocks noGrp="1"/>
          </p:cNvSpPr>
          <p:nvPr>
            <p:ph idx="1"/>
          </p:nvPr>
        </p:nvSpPr>
        <p:spPr>
          <a:xfrm>
            <a:off x="685800" y="1679510"/>
            <a:ext cx="8458200" cy="4539175"/>
          </a:xfrm>
        </p:spPr>
        <p:txBody>
          <a:bodyPr>
            <a:noAutofit/>
          </a:bodyPr>
          <a:lstStyle/>
          <a:p>
            <a:pPr marL="0" indent="0">
              <a:lnSpc>
                <a:spcPct val="114000"/>
              </a:lnSpc>
              <a:spcBef>
                <a:spcPts val="0"/>
              </a:spcBef>
              <a:buNone/>
            </a:pPr>
            <a:r>
              <a:rPr lang="pl-PL" sz="1800" dirty="0">
                <a:latin typeface="+mj-lt"/>
              </a:rPr>
              <a:t>W rozumieniu załącznika I do rozporządzenia </a:t>
            </a:r>
          </a:p>
          <a:p>
            <a:pPr marL="0" indent="0">
              <a:lnSpc>
                <a:spcPct val="114000"/>
              </a:lnSpc>
              <a:spcBef>
                <a:spcPts val="0"/>
              </a:spcBef>
              <a:buNone/>
            </a:pPr>
            <a:r>
              <a:rPr lang="pl-PL" sz="1800" dirty="0">
                <a:latin typeface="+mj-lt"/>
              </a:rPr>
              <a:t>Komisji (UE) nr 651/2014 z dnia 17 czerwca2014 r. uznające niektóre rodzaje pomocy za zgodne z rynkiem wewnętrznym w zastosowaniu art. 107 i 108 Traktatu (Dz. Urz. UE L 187 z 26.06.2014, str. 1 z </a:t>
            </a:r>
            <a:r>
              <a:rPr lang="pl-PL" sz="1800" dirty="0" err="1">
                <a:latin typeface="+mj-lt"/>
              </a:rPr>
              <a:t>późn</a:t>
            </a:r>
            <a:r>
              <a:rPr lang="pl-PL" sz="1800" dirty="0">
                <a:latin typeface="+mj-lt"/>
              </a:rPr>
              <a:t>. zm.):</a:t>
            </a:r>
            <a:br>
              <a:rPr lang="pl-PL" sz="1800" dirty="0">
                <a:latin typeface="+mj-lt"/>
              </a:rPr>
            </a:br>
            <a:endParaRPr lang="pl-PL" sz="1800" dirty="0">
              <a:latin typeface="+mj-lt"/>
            </a:endParaRPr>
          </a:p>
          <a:p>
            <a:pPr marL="342900" indent="-342900">
              <a:lnSpc>
                <a:spcPct val="114000"/>
              </a:lnSpc>
              <a:spcBef>
                <a:spcPts val="0"/>
              </a:spcBef>
              <a:buFont typeface="+mj-lt"/>
              <a:buAutoNum type="arabicParenR"/>
            </a:pPr>
            <a:r>
              <a:rPr lang="pl-PL" sz="1800" b="1" dirty="0">
                <a:latin typeface="+mj-lt"/>
              </a:rPr>
              <a:t>mikroprzedsiębiorstwo</a:t>
            </a:r>
            <a:r>
              <a:rPr lang="pl-PL" sz="1800" dirty="0">
                <a:latin typeface="+mj-lt"/>
              </a:rPr>
              <a:t> - definiuje się jako przedsiębiorstwo, które zatrudnia mniej niż 10 pracowników i którego roczny obrót lub roczna suma bilansowa nie przekracza 2 milionów EUR, </a:t>
            </a:r>
          </a:p>
          <a:p>
            <a:pPr marL="342900" indent="-342900">
              <a:lnSpc>
                <a:spcPct val="114000"/>
              </a:lnSpc>
              <a:spcBef>
                <a:spcPts val="0"/>
              </a:spcBef>
              <a:buFont typeface="+mj-lt"/>
              <a:buAutoNum type="arabicParenR"/>
            </a:pPr>
            <a:r>
              <a:rPr lang="pl-PL" sz="1800" b="1" dirty="0">
                <a:latin typeface="+mj-lt"/>
              </a:rPr>
              <a:t>małe przedsiębiorstwo - </a:t>
            </a:r>
            <a:r>
              <a:rPr lang="pl-PL" sz="1800" dirty="0">
                <a:latin typeface="+mj-lt"/>
              </a:rPr>
              <a:t>definiuje się jako przedsiębiorstwo, które zatrudnia mniej niż 50 pracowników i którego roczny obrót lub roczna suma bilansowa nie przekracza 10 milionów EUR. </a:t>
            </a:r>
          </a:p>
        </p:txBody>
      </p:sp>
      <p:sp>
        <p:nvSpPr>
          <p:cNvPr id="6" name="Symbol zastępczy numeru slajdu 5">
            <a:extLst>
              <a:ext uri="{FF2B5EF4-FFF2-40B4-BE49-F238E27FC236}">
                <a16:creationId xmlns:a16="http://schemas.microsoft.com/office/drawing/2014/main" id="{1780F8FD-CE75-EF91-46FE-D015F2CEE2D2}"/>
              </a:ext>
            </a:extLst>
          </p:cNvPr>
          <p:cNvSpPr>
            <a:spLocks noGrp="1"/>
          </p:cNvSpPr>
          <p:nvPr>
            <p:ph type="sldNum" sz="quarter" idx="12"/>
          </p:nvPr>
        </p:nvSpPr>
        <p:spPr/>
        <p:txBody>
          <a:bodyPr/>
          <a:lstStyle/>
          <a:p>
            <a:fld id="{28844951-7827-47D4-8276-7DDE1FA7D85A}" type="slidenum">
              <a:rPr lang="pl-PL" noProof="0" smtClean="0"/>
              <a:pPr/>
              <a:t>10</a:t>
            </a:fld>
            <a:endParaRPr lang="pl-PL" noProof="0"/>
          </a:p>
        </p:txBody>
      </p:sp>
      <p:sp>
        <p:nvSpPr>
          <p:cNvPr id="4" name="Dymek myśli: chmurka 3">
            <a:extLst>
              <a:ext uri="{FF2B5EF4-FFF2-40B4-BE49-F238E27FC236}">
                <a16:creationId xmlns:a16="http://schemas.microsoft.com/office/drawing/2014/main" id="{FADE334A-0AEF-EC66-F6CB-F9E901D08F56}"/>
              </a:ext>
            </a:extLst>
          </p:cNvPr>
          <p:cNvSpPr/>
          <p:nvPr/>
        </p:nvSpPr>
        <p:spPr>
          <a:xfrm>
            <a:off x="9284677" y="2189804"/>
            <a:ext cx="2743200" cy="1919972"/>
          </a:xfrm>
          <a:prstGeom prst="cloudCallout">
            <a:avLst>
              <a:gd name="adj1" fmla="val -91162"/>
              <a:gd name="adj2" fmla="val 50164"/>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000">
                <a:solidFill>
                  <a:schemeClr val="tx1"/>
                </a:solidFill>
              </a:rPr>
              <a:t>Oświadczenie podmiotu ubiegającego się o przyznanie pomocy o wielkości przedsiębiorstwa wraz z dokumentami potwierdzającymi wielkość prowadzonego przedsiębiorstwa</a:t>
            </a:r>
            <a:endParaRPr lang="pl-PL" sz="1000" dirty="0">
              <a:solidFill>
                <a:schemeClr val="tx1"/>
              </a:solidFill>
            </a:endParaRPr>
          </a:p>
        </p:txBody>
      </p:sp>
    </p:spTree>
    <p:extLst>
      <p:ext uri="{BB962C8B-B14F-4D97-AF65-F5344CB8AC3E}">
        <p14:creationId xmlns:p14="http://schemas.microsoft.com/office/powerpoint/2010/main" val="300281100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F2490-9709-D604-1B8A-987417159A8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476F7F2-548F-90AD-275D-C4939EFCFAAD}"/>
              </a:ext>
            </a:extLst>
          </p:cNvPr>
          <p:cNvSpPr>
            <a:spLocks noGrp="1"/>
          </p:cNvSpPr>
          <p:nvPr>
            <p:ph type="title"/>
          </p:nvPr>
        </p:nvSpPr>
        <p:spPr>
          <a:xfrm>
            <a:off x="2975987" y="412519"/>
            <a:ext cx="8610600" cy="915137"/>
          </a:xfrm>
        </p:spPr>
        <p:txBody>
          <a:bodyPr>
            <a:noAutofit/>
          </a:bodyPr>
          <a:lstStyle/>
          <a:p>
            <a:r>
              <a:rPr lang="pl-PL" sz="2800" b="1" cap="none" dirty="0">
                <a:solidFill>
                  <a:srgbClr val="0070C0"/>
                </a:solidFill>
              </a:rPr>
              <a:t>Forma pomocy, maksymalny dopuszczalny poziom pomocy oraz minimalna i maksymalna kwota pomocy</a:t>
            </a:r>
          </a:p>
        </p:txBody>
      </p:sp>
      <p:sp>
        <p:nvSpPr>
          <p:cNvPr id="6" name="Symbol zastępczy numeru slajdu 5">
            <a:extLst>
              <a:ext uri="{FF2B5EF4-FFF2-40B4-BE49-F238E27FC236}">
                <a16:creationId xmlns:a16="http://schemas.microsoft.com/office/drawing/2014/main" id="{FC58FC8A-8943-0614-7F7B-8B82115D96EE}"/>
              </a:ext>
            </a:extLst>
          </p:cNvPr>
          <p:cNvSpPr>
            <a:spLocks noGrp="1"/>
          </p:cNvSpPr>
          <p:nvPr>
            <p:ph type="sldNum" sz="quarter" idx="12"/>
          </p:nvPr>
        </p:nvSpPr>
        <p:spPr/>
        <p:txBody>
          <a:bodyPr/>
          <a:lstStyle/>
          <a:p>
            <a:fld id="{28844951-7827-47D4-8276-7DDE1FA7D85A}" type="slidenum">
              <a:rPr lang="pl-PL" noProof="0" smtClean="0"/>
              <a:pPr/>
              <a:t>11</a:t>
            </a:fld>
            <a:endParaRPr lang="pl-PL" noProof="0"/>
          </a:p>
        </p:txBody>
      </p:sp>
      <p:sp>
        <p:nvSpPr>
          <p:cNvPr id="5" name="Symbol zastępczy zawartości 4">
            <a:extLst>
              <a:ext uri="{FF2B5EF4-FFF2-40B4-BE49-F238E27FC236}">
                <a16:creationId xmlns:a16="http://schemas.microsoft.com/office/drawing/2014/main" id="{DADCAF1E-8934-2B7F-8672-9AE2FC5D4E89}"/>
              </a:ext>
            </a:extLst>
          </p:cNvPr>
          <p:cNvSpPr>
            <a:spLocks noGrp="1"/>
          </p:cNvSpPr>
          <p:nvPr>
            <p:ph idx="1"/>
          </p:nvPr>
        </p:nvSpPr>
        <p:spPr>
          <a:xfrm>
            <a:off x="685800" y="1517302"/>
            <a:ext cx="9171633" cy="4642338"/>
          </a:xfrm>
        </p:spPr>
        <p:txBody>
          <a:bodyPr>
            <a:noAutofit/>
          </a:bodyPr>
          <a:lstStyle/>
          <a:p>
            <a:pPr marL="0" lvl="0" indent="0">
              <a:lnSpc>
                <a:spcPct val="114000"/>
              </a:lnSpc>
              <a:spcBef>
                <a:spcPts val="0"/>
              </a:spcBef>
              <a:buNone/>
            </a:pPr>
            <a:r>
              <a:rPr lang="pl-PL" sz="1600" dirty="0">
                <a:latin typeface="+mj-lt"/>
              </a:rPr>
              <a:t>1. Maksymalny dopuszczalny poziom pomocy na operację, tj. stosunek wysokości przyznanej pomocy do kosztów kwalifikowalnych, </a:t>
            </a:r>
            <a:r>
              <a:rPr lang="pl-PL" sz="1600" b="1" dirty="0">
                <a:latin typeface="+mj-lt"/>
              </a:rPr>
              <a:t>wynosi 65%</a:t>
            </a:r>
          </a:p>
          <a:p>
            <a:pPr marL="0" lvl="0" indent="0">
              <a:lnSpc>
                <a:spcPct val="114000"/>
              </a:lnSpc>
              <a:spcBef>
                <a:spcPts val="0"/>
              </a:spcBef>
              <a:buNone/>
            </a:pPr>
            <a:r>
              <a:rPr lang="pl-PL" sz="1600" dirty="0">
                <a:latin typeface="+mj-lt"/>
              </a:rPr>
              <a:t>2. Kwota przyznanej pomocy (dofinansowania) nie może być niższa </a:t>
            </a:r>
            <a:r>
              <a:rPr lang="pl-PL" sz="1600" b="1" dirty="0">
                <a:latin typeface="+mj-lt"/>
              </a:rPr>
              <a:t>niż 50 000,00 zł i nie wyższa niż 500 000,00 zł.</a:t>
            </a:r>
          </a:p>
          <a:p>
            <a:pPr marL="0" lvl="0" indent="0">
              <a:lnSpc>
                <a:spcPct val="114000"/>
              </a:lnSpc>
              <a:spcBef>
                <a:spcPts val="0"/>
              </a:spcBef>
              <a:buNone/>
            </a:pPr>
            <a:r>
              <a:rPr lang="pl-PL" sz="1600" b="1" dirty="0">
                <a:latin typeface="+mj-lt"/>
              </a:rPr>
              <a:t>Ważne: </a:t>
            </a:r>
            <a:r>
              <a:rPr lang="pl-PL" sz="1600" dirty="0">
                <a:latin typeface="+mj-lt"/>
              </a:rPr>
              <a:t>W sytuacji gdy Wnioskodawca ma możliwość odzyskania podatku VAT,  kwota przyznanej pomocy stanowi wartość netto. </a:t>
            </a:r>
          </a:p>
          <a:p>
            <a:pPr marL="0" indent="0">
              <a:lnSpc>
                <a:spcPct val="114000"/>
              </a:lnSpc>
              <a:spcBef>
                <a:spcPts val="0"/>
              </a:spcBef>
              <a:buNone/>
            </a:pPr>
            <a:r>
              <a:rPr lang="pl-PL" sz="1600" dirty="0">
                <a:latin typeface="+mj-lt"/>
              </a:rPr>
              <a:t>3. </a:t>
            </a:r>
            <a:r>
              <a:rPr lang="pl-PL" sz="1600" b="1" dirty="0">
                <a:latin typeface="+mj-lt"/>
              </a:rPr>
              <a:t>Wsparcie ma charakter inwestycyjny (operacja jest inwestycją produkcyjną)  </a:t>
            </a:r>
            <a:r>
              <a:rPr lang="pl-PL" sz="1600" dirty="0">
                <a:latin typeface="+mj-lt"/>
              </a:rPr>
              <a:t>- środki finansowe nie są przeznaczone na bieżące wydatki, lecz na konkretne działania inwestycyjne.</a:t>
            </a:r>
          </a:p>
          <a:p>
            <a:pPr marL="0" indent="0">
              <a:lnSpc>
                <a:spcPct val="114000"/>
              </a:lnSpc>
              <a:spcBef>
                <a:spcPts val="0"/>
              </a:spcBef>
              <a:buNone/>
            </a:pPr>
            <a:r>
              <a:rPr lang="pl-PL" sz="1600" dirty="0">
                <a:latin typeface="+mj-lt"/>
              </a:rPr>
              <a:t>Wnioskodawca/Beneficjent musi zrealizować inwestycję, np. zakupić sprzęt, maszyny, budynki, technologie, oprogramowanie, infrastrukturę czy wprowadzić trwałe ulepszenia.</a:t>
            </a:r>
          </a:p>
          <a:p>
            <a:pPr marL="0" indent="0">
              <a:lnSpc>
                <a:spcPct val="114000"/>
              </a:lnSpc>
              <a:spcBef>
                <a:spcPts val="0"/>
              </a:spcBef>
              <a:buNone/>
            </a:pPr>
            <a:r>
              <a:rPr lang="pl-PL" sz="1600" b="1" dirty="0">
                <a:solidFill>
                  <a:srgbClr val="0070C0"/>
                </a:solidFill>
              </a:rPr>
              <a:t>Inwestycja produkcyjna = </a:t>
            </a:r>
            <a:r>
              <a:rPr lang="pl-PL" sz="1600" dirty="0"/>
              <a:t>operacja realizowana w celu uzyskania zysku</a:t>
            </a:r>
          </a:p>
          <a:p>
            <a:pPr marL="0" indent="0">
              <a:lnSpc>
                <a:spcPct val="114000"/>
              </a:lnSpc>
              <a:spcBef>
                <a:spcPts val="0"/>
              </a:spcBef>
              <a:buNone/>
            </a:pPr>
            <a:r>
              <a:rPr lang="pl-PL" sz="1600" dirty="0">
                <a:latin typeface="+mj-lt"/>
              </a:rPr>
              <a:t>4</a:t>
            </a:r>
            <a:r>
              <a:rPr lang="pl-PL" sz="1600" b="1" dirty="0">
                <a:latin typeface="+mj-lt"/>
              </a:rPr>
              <a:t>. Pomoc przyznaje się w formie zwrotu kosztów kwalifikowalnych </a:t>
            </a:r>
            <a:r>
              <a:rPr lang="pl-PL" sz="1600" dirty="0">
                <a:latin typeface="+mj-lt"/>
              </a:rPr>
              <a:t>rzeczywiście poniesionych przez beneficjenta.</a:t>
            </a:r>
          </a:p>
          <a:p>
            <a:pPr marL="0" indent="0">
              <a:lnSpc>
                <a:spcPct val="114000"/>
              </a:lnSpc>
              <a:spcBef>
                <a:spcPts val="0"/>
              </a:spcBef>
              <a:buNone/>
            </a:pPr>
            <a:r>
              <a:rPr lang="pl-PL" sz="1600" dirty="0">
                <a:latin typeface="+mj-lt"/>
              </a:rPr>
              <a:t>5. Beneficjentom może być wypłacona </a:t>
            </a:r>
            <a:r>
              <a:rPr lang="pl-PL" sz="1600" b="1" dirty="0">
                <a:latin typeface="+mj-lt"/>
              </a:rPr>
              <a:t>zaliczka</a:t>
            </a:r>
            <a:r>
              <a:rPr lang="pl-PL" sz="1600" dirty="0">
                <a:latin typeface="+mj-lt"/>
              </a:rPr>
              <a:t> w wysokości nieprzekraczającej </a:t>
            </a:r>
            <a:r>
              <a:rPr lang="pl-PL" sz="1600" b="1" dirty="0">
                <a:latin typeface="+mj-lt"/>
              </a:rPr>
              <a:t>50% kwoty przyznanej pomocy.</a:t>
            </a:r>
          </a:p>
          <a:p>
            <a:pPr marL="0" indent="0">
              <a:lnSpc>
                <a:spcPct val="114000"/>
              </a:lnSpc>
              <a:spcBef>
                <a:spcPts val="0"/>
              </a:spcBef>
              <a:buNone/>
            </a:pPr>
            <a:endParaRPr lang="pl-PL" sz="1600" dirty="0">
              <a:latin typeface="+mj-lt"/>
            </a:endParaRPr>
          </a:p>
        </p:txBody>
      </p:sp>
      <p:sp>
        <p:nvSpPr>
          <p:cNvPr id="3" name="Dymek myśli: chmurka 2">
            <a:extLst>
              <a:ext uri="{FF2B5EF4-FFF2-40B4-BE49-F238E27FC236}">
                <a16:creationId xmlns:a16="http://schemas.microsoft.com/office/drawing/2014/main" id="{B04ED3E9-5B3F-3339-F0F9-BA387CCF9E84}"/>
              </a:ext>
            </a:extLst>
          </p:cNvPr>
          <p:cNvSpPr/>
          <p:nvPr/>
        </p:nvSpPr>
        <p:spPr>
          <a:xfrm>
            <a:off x="9485644" y="3697793"/>
            <a:ext cx="2622619" cy="2461847"/>
          </a:xfrm>
          <a:prstGeom prst="cloudCallout">
            <a:avLst>
              <a:gd name="adj1" fmla="val -60284"/>
              <a:gd name="adj2" fmla="val 45008"/>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solidFill>
              </a:rPr>
              <a:t>Kwota dotacji – 50 000 </a:t>
            </a:r>
          </a:p>
          <a:p>
            <a:pPr algn="ctr"/>
            <a:r>
              <a:rPr lang="pl-PL" sz="1000" dirty="0">
                <a:solidFill>
                  <a:schemeClr val="tx1"/>
                </a:solidFill>
              </a:rPr>
              <a:t>Wkład własny – 17 500 </a:t>
            </a:r>
          </a:p>
          <a:p>
            <a:pPr algn="ctr"/>
            <a:r>
              <a:rPr lang="pl-PL" sz="1000" dirty="0">
                <a:solidFill>
                  <a:schemeClr val="tx1"/>
                </a:solidFill>
              </a:rPr>
              <a:t>Zaliczka – 25 000</a:t>
            </a:r>
          </a:p>
          <a:p>
            <a:pPr algn="ctr"/>
            <a:r>
              <a:rPr lang="pl-PL" sz="1000" dirty="0">
                <a:solidFill>
                  <a:schemeClr val="tx1"/>
                </a:solidFill>
              </a:rPr>
              <a:t>Środki własne na realizacje – 42 500</a:t>
            </a:r>
          </a:p>
          <a:p>
            <a:pPr algn="ctr"/>
            <a:endParaRPr lang="pl-PL" sz="1000" dirty="0">
              <a:solidFill>
                <a:schemeClr val="tx1"/>
              </a:solidFill>
            </a:endParaRPr>
          </a:p>
          <a:p>
            <a:pPr algn="ctr"/>
            <a:r>
              <a:rPr lang="pl-PL" sz="1000" b="1" dirty="0">
                <a:solidFill>
                  <a:schemeClr val="tx1"/>
                </a:solidFill>
              </a:rPr>
              <a:t>Kwota dotacji 500 00</a:t>
            </a:r>
          </a:p>
          <a:p>
            <a:pPr algn="ctr"/>
            <a:r>
              <a:rPr lang="pl-PL" sz="1000" dirty="0">
                <a:solidFill>
                  <a:schemeClr val="tx1"/>
                </a:solidFill>
              </a:rPr>
              <a:t>Wkład własny – 175 000</a:t>
            </a:r>
          </a:p>
          <a:p>
            <a:pPr algn="ctr"/>
            <a:r>
              <a:rPr lang="pl-PL" sz="1000" dirty="0">
                <a:solidFill>
                  <a:schemeClr val="tx1"/>
                </a:solidFill>
              </a:rPr>
              <a:t>Zaliczka – 250 000</a:t>
            </a:r>
          </a:p>
          <a:p>
            <a:pPr algn="ctr"/>
            <a:r>
              <a:rPr lang="pl-PL" sz="1000" dirty="0">
                <a:solidFill>
                  <a:schemeClr val="tx1"/>
                </a:solidFill>
              </a:rPr>
              <a:t>Środki własne na realizację – 425 000</a:t>
            </a:r>
          </a:p>
          <a:p>
            <a:pPr algn="ctr"/>
            <a:r>
              <a:rPr lang="pl-PL" sz="1000" dirty="0">
                <a:solidFill>
                  <a:schemeClr val="tx1"/>
                </a:solidFill>
              </a:rPr>
              <a:t> </a:t>
            </a:r>
          </a:p>
        </p:txBody>
      </p:sp>
    </p:spTree>
    <p:extLst>
      <p:ext uri="{BB962C8B-B14F-4D97-AF65-F5344CB8AC3E}">
        <p14:creationId xmlns:p14="http://schemas.microsoft.com/office/powerpoint/2010/main" val="340785163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E10E9-29BD-AFE6-D9E6-941998D84CD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1DDE08F-183B-52B3-8516-739E63BE5F29}"/>
              </a:ext>
            </a:extLst>
          </p:cNvPr>
          <p:cNvSpPr>
            <a:spLocks noGrp="1"/>
          </p:cNvSpPr>
          <p:nvPr>
            <p:ph type="title"/>
          </p:nvPr>
        </p:nvSpPr>
        <p:spPr>
          <a:xfrm>
            <a:off x="0" y="556061"/>
            <a:ext cx="11506200" cy="915137"/>
          </a:xfrm>
        </p:spPr>
        <p:txBody>
          <a:bodyPr>
            <a:noAutofit/>
          </a:bodyPr>
          <a:lstStyle/>
          <a:p>
            <a:pPr algn="l"/>
            <a:r>
              <a:rPr lang="pl-PL" sz="2800" b="1" cap="none" dirty="0">
                <a:solidFill>
                  <a:srgbClr val="0070C0"/>
                </a:solidFill>
              </a:rPr>
              <a:t>Warunki podmiotowe przyznania pomocy – 1 </a:t>
            </a:r>
          </a:p>
        </p:txBody>
      </p:sp>
      <p:sp>
        <p:nvSpPr>
          <p:cNvPr id="6" name="Symbol zastępczy numeru slajdu 5">
            <a:extLst>
              <a:ext uri="{FF2B5EF4-FFF2-40B4-BE49-F238E27FC236}">
                <a16:creationId xmlns:a16="http://schemas.microsoft.com/office/drawing/2014/main" id="{9069F6F8-D0F2-6F68-32E8-294884CB2931}"/>
              </a:ext>
            </a:extLst>
          </p:cNvPr>
          <p:cNvSpPr>
            <a:spLocks noGrp="1"/>
          </p:cNvSpPr>
          <p:nvPr>
            <p:ph type="sldNum" sz="quarter" idx="12"/>
          </p:nvPr>
        </p:nvSpPr>
        <p:spPr/>
        <p:txBody>
          <a:bodyPr/>
          <a:lstStyle/>
          <a:p>
            <a:fld id="{28844951-7827-47D4-8276-7DDE1FA7D85A}" type="slidenum">
              <a:rPr lang="pl-PL" noProof="0" smtClean="0"/>
              <a:pPr/>
              <a:t>12</a:t>
            </a:fld>
            <a:endParaRPr lang="pl-PL" noProof="0"/>
          </a:p>
        </p:txBody>
      </p:sp>
      <p:sp>
        <p:nvSpPr>
          <p:cNvPr id="5" name="Symbol zastępczy zawartości 4">
            <a:extLst>
              <a:ext uri="{FF2B5EF4-FFF2-40B4-BE49-F238E27FC236}">
                <a16:creationId xmlns:a16="http://schemas.microsoft.com/office/drawing/2014/main" id="{BEDE41FC-2796-1B17-4F9B-39F542C9B14E}"/>
              </a:ext>
            </a:extLst>
          </p:cNvPr>
          <p:cNvSpPr>
            <a:spLocks noGrp="1"/>
          </p:cNvSpPr>
          <p:nvPr>
            <p:ph idx="1"/>
          </p:nvPr>
        </p:nvSpPr>
        <p:spPr>
          <a:xfrm>
            <a:off x="311499" y="1177093"/>
            <a:ext cx="11194701" cy="6080957"/>
          </a:xfrm>
        </p:spPr>
        <p:txBody>
          <a:bodyPr>
            <a:noAutofit/>
          </a:bodyPr>
          <a:lstStyle/>
          <a:p>
            <a:pPr marL="342900" indent="-342900">
              <a:lnSpc>
                <a:spcPct val="114000"/>
              </a:lnSpc>
              <a:spcBef>
                <a:spcPts val="0"/>
              </a:spcBef>
              <a:buAutoNum type="arabicPeriod"/>
            </a:pPr>
            <a:r>
              <a:rPr lang="pl-PL" sz="1800" b="1" dirty="0"/>
              <a:t>Pomoc jest przyznawana wyłącznie przedsiębiorcom posiadającym status </a:t>
            </a:r>
          </a:p>
          <a:p>
            <a:pPr marL="0" indent="0">
              <a:lnSpc>
                <a:spcPct val="114000"/>
              </a:lnSpc>
              <a:spcBef>
                <a:spcPts val="0"/>
              </a:spcBef>
              <a:buNone/>
            </a:pPr>
            <a:r>
              <a:rPr lang="pl-PL" sz="1800" b="1" dirty="0" err="1"/>
              <a:t>mikroprzedsiębiorcy</a:t>
            </a:r>
            <a:r>
              <a:rPr lang="pl-PL" sz="1800" b="1" dirty="0"/>
              <a:t> lub małego przedsiębiorcy w rozumieniu przepisów </a:t>
            </a:r>
          </a:p>
          <a:p>
            <a:pPr marL="0" indent="0">
              <a:lnSpc>
                <a:spcPct val="114000"/>
              </a:lnSpc>
              <a:spcBef>
                <a:spcPts val="0"/>
              </a:spcBef>
              <a:buNone/>
            </a:pPr>
            <a:r>
              <a:rPr lang="pl-PL" sz="1800" b="1" dirty="0"/>
              <a:t>załącznika I do rozporządzenia Komisji (UE) nr 651/2014</a:t>
            </a:r>
          </a:p>
          <a:p>
            <a:pPr marL="342900" indent="-342900">
              <a:lnSpc>
                <a:spcPct val="114000"/>
              </a:lnSpc>
              <a:spcBef>
                <a:spcPts val="0"/>
              </a:spcBef>
              <a:buFont typeface="+mj-lt"/>
              <a:buAutoNum type="arabicPeriod" startAt="2"/>
            </a:pPr>
            <a:r>
              <a:rPr lang="pl-PL" sz="1800" b="1" dirty="0"/>
              <a:t>O pomoc może ubiegać się wyłącznie podmiot posiadający numer EP.</a:t>
            </a:r>
          </a:p>
          <a:p>
            <a:pPr marL="342900" lvl="0" indent="-342900">
              <a:lnSpc>
                <a:spcPct val="114000"/>
              </a:lnSpc>
              <a:spcBef>
                <a:spcPts val="0"/>
              </a:spcBef>
              <a:buFont typeface="+mj-lt"/>
              <a:buAutoNum type="arabicPeriod" startAt="2"/>
            </a:pPr>
            <a:r>
              <a:rPr lang="pl-PL" sz="1800" b="1" dirty="0"/>
              <a:t>Pomoc przyznaje się, jeżeli wnioskodawca co najmniej od roku poprzedzającego </a:t>
            </a:r>
          </a:p>
          <a:p>
            <a:pPr marL="0" lvl="0" indent="0">
              <a:lnSpc>
                <a:spcPct val="114000"/>
              </a:lnSpc>
              <a:spcBef>
                <a:spcPts val="0"/>
              </a:spcBef>
              <a:buNone/>
            </a:pPr>
            <a:r>
              <a:rPr lang="pl-PL" sz="1800" b="1" dirty="0"/>
              <a:t>dzień złożenia </a:t>
            </a:r>
            <a:r>
              <a:rPr lang="pl-PL" sz="1800" b="1" dirty="0" err="1"/>
              <a:t>WoPP</a:t>
            </a:r>
            <a:r>
              <a:rPr lang="pl-PL" sz="1800" b="1" dirty="0"/>
              <a:t>, ma na obszarze wiejskim objętym LSR</a:t>
            </a:r>
            <a:r>
              <a:rPr lang="pl-PL" sz="1800" dirty="0"/>
              <a:t>(tj. powiat lipnowski i gmina Czernikowo): </a:t>
            </a:r>
          </a:p>
          <a:p>
            <a:pPr marL="114300" lvl="0" indent="-342900">
              <a:lnSpc>
                <a:spcPct val="114000"/>
              </a:lnSpc>
              <a:spcBef>
                <a:spcPts val="0"/>
              </a:spcBef>
              <a:buFont typeface="+mj-lt"/>
              <a:buAutoNum type="arabicParenR"/>
            </a:pPr>
            <a:r>
              <a:rPr lang="pl-PL" sz="1800" dirty="0"/>
              <a:t>miejsce wykonywania działalności gospodarczej oznaczone adresem wpisanym do CEIDG – w przypadku osoby fizycznej wykonującej działalność gospodarczą, do której stosuje się przepisy ustawy Prawo Przedsiębiorców, a w przypadku braku takiego wpisu, jeżeli miejsce zameldowania takiej osoby znajduje się na obszarze wiejskim objętym LSR;</a:t>
            </a:r>
          </a:p>
          <a:p>
            <a:pPr marL="57150" lvl="0" indent="-342900">
              <a:lnSpc>
                <a:spcPct val="114000"/>
              </a:lnSpc>
              <a:spcBef>
                <a:spcPts val="0"/>
              </a:spcBef>
              <a:buFont typeface="+mj-lt"/>
              <a:buAutoNum type="arabicParenR"/>
            </a:pPr>
            <a:r>
              <a:rPr lang="pl-PL" sz="1800" dirty="0"/>
              <a:t>siedzibę lub oddział – w przypadku wnioskodawcy będącego osobą prawną lub jednostką organizacyjną nieposiadającą osobowości prawnej, której ustawa przyznaje zdolność prawną.</a:t>
            </a:r>
          </a:p>
          <a:p>
            <a:pPr marL="342900" lvl="0" indent="-342900">
              <a:lnSpc>
                <a:spcPct val="114000"/>
              </a:lnSpc>
              <a:spcBef>
                <a:spcPts val="0"/>
              </a:spcBef>
              <a:buFont typeface="+mj-lt"/>
              <a:buAutoNum type="arabicPeriod" startAt="4"/>
            </a:pPr>
            <a:r>
              <a:rPr lang="pl-PL" sz="1800" b="1" dirty="0"/>
              <a:t>W przypadku osoby fizycznej </a:t>
            </a:r>
            <a:r>
              <a:rPr lang="pl-PL" sz="1800" dirty="0"/>
              <a:t>lub wspólnika spółki cywilnej będącego osobą fizyczną pomoc jest przyznawana, jeśli ta osoba fizyczna w dniu złożenia wniosku o przyznanie pomocy spełnia dodatkowo warunki:</a:t>
            </a:r>
          </a:p>
          <a:p>
            <a:pPr marL="114300" indent="-342900">
              <a:lnSpc>
                <a:spcPct val="114000"/>
              </a:lnSpc>
              <a:spcBef>
                <a:spcPts val="0"/>
              </a:spcBef>
              <a:buFont typeface="+mj-lt"/>
              <a:buAutoNum type="arabicParenR"/>
            </a:pPr>
            <a:r>
              <a:rPr lang="pl-PL" sz="1800" dirty="0"/>
              <a:t>a)  ma ukończone 18 lat,</a:t>
            </a:r>
          </a:p>
          <a:p>
            <a:pPr marL="114300" indent="-342900">
              <a:lnSpc>
                <a:spcPct val="114000"/>
              </a:lnSpc>
              <a:spcBef>
                <a:spcPts val="0"/>
              </a:spcBef>
              <a:buFont typeface="+mj-lt"/>
              <a:buAutoNum type="arabicParenR"/>
            </a:pPr>
            <a:r>
              <a:rPr lang="pl-PL" sz="1800" dirty="0"/>
              <a:t>b) jest obywatelem państwa członkowskiego Unii Europejskiej.</a:t>
            </a:r>
          </a:p>
          <a:p>
            <a:pPr marL="0" lvl="0" indent="0">
              <a:lnSpc>
                <a:spcPct val="114000"/>
              </a:lnSpc>
              <a:spcBef>
                <a:spcPts val="600"/>
              </a:spcBef>
              <a:spcAft>
                <a:spcPts val="600"/>
              </a:spcAft>
              <a:buNone/>
            </a:pPr>
            <a:endParaRPr lang="pl-PL" sz="1800" dirty="0"/>
          </a:p>
          <a:p>
            <a:pPr marL="0" lvl="0" indent="0">
              <a:lnSpc>
                <a:spcPct val="114000"/>
              </a:lnSpc>
              <a:spcBef>
                <a:spcPts val="600"/>
              </a:spcBef>
              <a:spcAft>
                <a:spcPts val="600"/>
              </a:spcAft>
              <a:buNone/>
            </a:pPr>
            <a:endParaRPr lang="pl-PL" sz="1800" dirty="0"/>
          </a:p>
          <a:p>
            <a:pPr marL="0" indent="0">
              <a:lnSpc>
                <a:spcPct val="114000"/>
              </a:lnSpc>
              <a:spcBef>
                <a:spcPts val="600"/>
              </a:spcBef>
              <a:spcAft>
                <a:spcPts val="600"/>
              </a:spcAft>
              <a:buNone/>
            </a:pPr>
            <a:endParaRPr lang="pl-PL" sz="1800" dirty="0"/>
          </a:p>
        </p:txBody>
      </p:sp>
      <p:sp>
        <p:nvSpPr>
          <p:cNvPr id="3" name="Dymek myśli: chmurka 2">
            <a:extLst>
              <a:ext uri="{FF2B5EF4-FFF2-40B4-BE49-F238E27FC236}">
                <a16:creationId xmlns:a16="http://schemas.microsoft.com/office/drawing/2014/main" id="{014B79C6-CFBD-31CB-C918-20574D9121E3}"/>
              </a:ext>
            </a:extLst>
          </p:cNvPr>
          <p:cNvSpPr/>
          <p:nvPr/>
        </p:nvSpPr>
        <p:spPr>
          <a:xfrm>
            <a:off x="9153526" y="200684"/>
            <a:ext cx="3038474" cy="2590141"/>
          </a:xfrm>
          <a:prstGeom prst="cloudCallout">
            <a:avLst>
              <a:gd name="adj1" fmla="val 12910"/>
              <a:gd name="adj2" fmla="val 133763"/>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100" dirty="0">
                <a:solidFill>
                  <a:schemeClr val="tx1"/>
                </a:solidFill>
              </a:rPr>
              <a:t>Spełnienie warunku dotyczącego miejsca zameldowania potwierdzane jest wydanym przez organ gminy, </a:t>
            </a:r>
            <a:r>
              <a:rPr lang="pl-PL" sz="1100" b="1" dirty="0">
                <a:solidFill>
                  <a:schemeClr val="tx1"/>
                </a:solidFill>
              </a:rPr>
              <a:t>nie wcześniej niż 3 miesiące przed dniem złożenia WOPP, </a:t>
            </a:r>
            <a:r>
              <a:rPr lang="pl-PL" sz="1100" dirty="0">
                <a:solidFill>
                  <a:schemeClr val="tx1"/>
                </a:solidFill>
              </a:rPr>
              <a:t>zaświadczeniem z właściwej ewidencji ludności o miejscu zameldowania na pobyt stały lub czasowy.</a:t>
            </a:r>
          </a:p>
        </p:txBody>
      </p:sp>
    </p:spTree>
    <p:extLst>
      <p:ext uri="{BB962C8B-B14F-4D97-AF65-F5344CB8AC3E}">
        <p14:creationId xmlns:p14="http://schemas.microsoft.com/office/powerpoint/2010/main" val="388268435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07AC6-2606-8397-74E7-701D2150E65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A9BF7AE-BC56-198F-FEF0-D40367628FA6}"/>
              </a:ext>
            </a:extLst>
          </p:cNvPr>
          <p:cNvSpPr>
            <a:spLocks noGrp="1"/>
          </p:cNvSpPr>
          <p:nvPr>
            <p:ph type="title"/>
          </p:nvPr>
        </p:nvSpPr>
        <p:spPr>
          <a:xfrm>
            <a:off x="2895600" y="381000"/>
            <a:ext cx="8610600" cy="915137"/>
          </a:xfrm>
        </p:spPr>
        <p:txBody>
          <a:bodyPr>
            <a:noAutofit/>
          </a:bodyPr>
          <a:lstStyle/>
          <a:p>
            <a:r>
              <a:rPr lang="pl-PL" sz="2800" b="1" cap="none" dirty="0">
                <a:solidFill>
                  <a:srgbClr val="0070C0"/>
                </a:solidFill>
              </a:rPr>
              <a:t>Warunki podmiotowe przyznania pomocy – 2 </a:t>
            </a:r>
          </a:p>
        </p:txBody>
      </p:sp>
      <p:sp>
        <p:nvSpPr>
          <p:cNvPr id="6" name="Symbol zastępczy numeru slajdu 5">
            <a:extLst>
              <a:ext uri="{FF2B5EF4-FFF2-40B4-BE49-F238E27FC236}">
                <a16:creationId xmlns:a16="http://schemas.microsoft.com/office/drawing/2014/main" id="{ED51EDD3-B6A8-469C-FB9B-8FD78C0AB2D5}"/>
              </a:ext>
            </a:extLst>
          </p:cNvPr>
          <p:cNvSpPr>
            <a:spLocks noGrp="1"/>
          </p:cNvSpPr>
          <p:nvPr>
            <p:ph type="sldNum" sz="quarter" idx="12"/>
          </p:nvPr>
        </p:nvSpPr>
        <p:spPr/>
        <p:txBody>
          <a:bodyPr/>
          <a:lstStyle/>
          <a:p>
            <a:fld id="{28844951-7827-47D4-8276-7DDE1FA7D85A}" type="slidenum">
              <a:rPr lang="pl-PL" noProof="0" smtClean="0"/>
              <a:pPr/>
              <a:t>13</a:t>
            </a:fld>
            <a:endParaRPr lang="pl-PL" noProof="0"/>
          </a:p>
        </p:txBody>
      </p:sp>
      <p:sp>
        <p:nvSpPr>
          <p:cNvPr id="4" name="Symbol zastępczy zawartości 3">
            <a:extLst>
              <a:ext uri="{FF2B5EF4-FFF2-40B4-BE49-F238E27FC236}">
                <a16:creationId xmlns:a16="http://schemas.microsoft.com/office/drawing/2014/main" id="{E8688934-24FC-36F8-D072-828A5CF67D5D}"/>
              </a:ext>
            </a:extLst>
          </p:cNvPr>
          <p:cNvSpPr>
            <a:spLocks noGrp="1"/>
          </p:cNvSpPr>
          <p:nvPr>
            <p:ph idx="1"/>
          </p:nvPr>
        </p:nvSpPr>
        <p:spPr>
          <a:xfrm>
            <a:off x="685800" y="1185292"/>
            <a:ext cx="10820400" cy="4024125"/>
          </a:xfrm>
        </p:spPr>
        <p:txBody>
          <a:bodyPr>
            <a:noAutofit/>
          </a:bodyPr>
          <a:lstStyle/>
          <a:p>
            <a:pPr marL="0" lvl="0" indent="0">
              <a:lnSpc>
                <a:spcPct val="114000"/>
              </a:lnSpc>
              <a:spcBef>
                <a:spcPts val="0"/>
              </a:spcBef>
              <a:buNone/>
            </a:pPr>
            <a:r>
              <a:rPr lang="pl-PL" sz="1800" b="1" dirty="0"/>
              <a:t>5. Pomoc przyznaje się: </a:t>
            </a:r>
          </a:p>
          <a:p>
            <a:pPr marL="342900" lvl="0" indent="-342900">
              <a:lnSpc>
                <a:spcPct val="114000"/>
              </a:lnSpc>
              <a:spcBef>
                <a:spcPts val="0"/>
              </a:spcBef>
              <a:buFont typeface="+mj-lt"/>
              <a:buAutoNum type="arabicParenR"/>
            </a:pPr>
            <a:r>
              <a:rPr lang="pl-PL" sz="1800" dirty="0"/>
              <a:t>zgodnie z art. 19a albo art. 19b rozporządzenia GBER; </a:t>
            </a:r>
          </a:p>
          <a:p>
            <a:pPr marL="342900" lvl="0" indent="-342900">
              <a:lnSpc>
                <a:spcPct val="114000"/>
              </a:lnSpc>
              <a:spcBef>
                <a:spcPts val="0"/>
              </a:spcBef>
              <a:buFont typeface="+mj-lt"/>
              <a:buAutoNum type="arabicParenR"/>
            </a:pPr>
            <a:r>
              <a:rPr lang="pl-PL" sz="1800" dirty="0"/>
              <a:t>jeżeli podmiot prowadzi mikroprzedsiębiorstwo albo małe przedsiębiorstwo; </a:t>
            </a:r>
          </a:p>
          <a:p>
            <a:pPr marL="342900" lvl="0" indent="-342900">
              <a:lnSpc>
                <a:spcPct val="114000"/>
              </a:lnSpc>
              <a:spcBef>
                <a:spcPts val="0"/>
              </a:spcBef>
              <a:buFont typeface="+mj-lt"/>
              <a:buAutoNum type="arabicParenR"/>
            </a:pPr>
            <a:r>
              <a:rPr lang="pl-PL" sz="1800" dirty="0"/>
              <a:t>jeżeli warunki przyznania pomocy są spełnione przez wszystkich wspólników spółki, w przypadku gdy operacja będzie realizowana w ramach wykonywania działalności gospodarczej w formie spółki cywilnej. </a:t>
            </a:r>
          </a:p>
          <a:p>
            <a:pPr marL="0" lvl="0" indent="0">
              <a:lnSpc>
                <a:spcPct val="114000"/>
              </a:lnSpc>
              <a:spcBef>
                <a:spcPts val="0"/>
              </a:spcBef>
              <a:buNone/>
            </a:pPr>
            <a:r>
              <a:rPr lang="pl-PL" sz="1800" b="1" dirty="0"/>
              <a:t>6. Pomoc przyznaje się, jeżeli: </a:t>
            </a:r>
          </a:p>
          <a:p>
            <a:pPr marL="457200" lvl="0" indent="-457200">
              <a:lnSpc>
                <a:spcPct val="114000"/>
              </a:lnSpc>
              <a:spcBef>
                <a:spcPts val="0"/>
              </a:spcBef>
              <a:buFont typeface="+mj-lt"/>
              <a:buAutoNum type="arabicParenR"/>
            </a:pPr>
            <a:r>
              <a:rPr lang="pl-PL" sz="1800" dirty="0"/>
              <a:t>w okresie 3 lat poprzedzających dzień złożenia </a:t>
            </a:r>
            <a:r>
              <a:rPr lang="pl-PL" sz="1800" dirty="0" err="1"/>
              <a:t>WoPP</a:t>
            </a:r>
            <a:r>
              <a:rPr lang="pl-PL" sz="1800" dirty="0"/>
              <a:t> wnioskodawca wykonywał łącznie co najmniej przez 365 dni działalność gospodarczą, do której stosuje się Prawo przedsiębiorców, oraz nadal wykonuje tę działalność; </a:t>
            </a:r>
          </a:p>
          <a:p>
            <a:pPr marL="457200" lvl="0" indent="-457200">
              <a:lnSpc>
                <a:spcPct val="114000"/>
              </a:lnSpc>
              <a:spcBef>
                <a:spcPts val="0"/>
              </a:spcBef>
              <a:buFont typeface="+mj-lt"/>
              <a:buAutoNum type="arabicParenR"/>
            </a:pPr>
            <a:r>
              <a:rPr lang="pl-PL" sz="1800" dirty="0"/>
              <a:t>wnioskodawcy nie została dotychczas przyznana pomoc na operację w tym zakresie w ramach PS WPR;</a:t>
            </a:r>
          </a:p>
          <a:p>
            <a:pPr marL="457200" lvl="0" indent="-457200">
              <a:lnSpc>
                <a:spcPct val="114000"/>
              </a:lnSpc>
              <a:spcBef>
                <a:spcPts val="0"/>
              </a:spcBef>
              <a:buFont typeface="+mj-lt"/>
              <a:buAutoNum type="arabicParenR"/>
            </a:pPr>
            <a:r>
              <a:rPr lang="pl-PL" sz="1800" dirty="0"/>
              <a:t>upłynęły co najmniej 2 lata od dnia wypłaty pomocy wnioskodawcy na operację w zakresie podejmowanie pozarolniczej działalności gospodarczej („Start DG”) w ramach PS WPR; </a:t>
            </a:r>
          </a:p>
          <a:p>
            <a:pPr marL="457200" lvl="0" indent="-457200">
              <a:lnSpc>
                <a:spcPct val="114000"/>
              </a:lnSpc>
              <a:spcBef>
                <a:spcPts val="0"/>
              </a:spcBef>
              <a:buFont typeface="+mj-lt"/>
              <a:buAutoNum type="arabicParenR"/>
            </a:pPr>
            <a:r>
              <a:rPr lang="pl-PL" sz="1800" dirty="0"/>
              <a:t>upłynęły co najmniej 2 lata od dnia wypłaty wnioskodawcy płatności ostatecznej na podejmowanie lub prowadzenie lub rozwijanie działalności gospodarczej w ramach poddziałań 4.2, 6.2, 6.4 lub 19.2 objętych PROW 2014-2020.</a:t>
            </a:r>
          </a:p>
          <a:p>
            <a:pPr marL="0" lvl="0" indent="0">
              <a:lnSpc>
                <a:spcPct val="114000"/>
              </a:lnSpc>
              <a:spcBef>
                <a:spcPts val="0"/>
              </a:spcBef>
              <a:buNone/>
            </a:pPr>
            <a:endParaRPr lang="pl-PL" sz="1800" dirty="0"/>
          </a:p>
          <a:p>
            <a:pPr marL="0" indent="0">
              <a:lnSpc>
                <a:spcPct val="114000"/>
              </a:lnSpc>
              <a:spcBef>
                <a:spcPts val="0"/>
              </a:spcBef>
              <a:buNone/>
            </a:pPr>
            <a:endParaRPr lang="pl-PL" sz="1800" dirty="0"/>
          </a:p>
        </p:txBody>
      </p:sp>
    </p:spTree>
    <p:extLst>
      <p:ext uri="{BB962C8B-B14F-4D97-AF65-F5344CB8AC3E}">
        <p14:creationId xmlns:p14="http://schemas.microsoft.com/office/powerpoint/2010/main" val="113549435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43BE9-FC9F-D74A-8655-93659C841A5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FC0A379-8965-1028-9F7B-466A7520C2F9}"/>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Warunki podmiotowe przyznania pomocy - 3</a:t>
            </a:r>
          </a:p>
        </p:txBody>
      </p:sp>
      <p:sp>
        <p:nvSpPr>
          <p:cNvPr id="6" name="Symbol zastępczy numeru slajdu 5">
            <a:extLst>
              <a:ext uri="{FF2B5EF4-FFF2-40B4-BE49-F238E27FC236}">
                <a16:creationId xmlns:a16="http://schemas.microsoft.com/office/drawing/2014/main" id="{4B3BD04F-2095-1BB9-6EE3-16A0A1A838C8}"/>
              </a:ext>
            </a:extLst>
          </p:cNvPr>
          <p:cNvSpPr>
            <a:spLocks noGrp="1"/>
          </p:cNvSpPr>
          <p:nvPr>
            <p:ph type="sldNum" sz="quarter" idx="12"/>
          </p:nvPr>
        </p:nvSpPr>
        <p:spPr/>
        <p:txBody>
          <a:bodyPr/>
          <a:lstStyle/>
          <a:p>
            <a:fld id="{28844951-7827-47D4-8276-7DDE1FA7D85A}" type="slidenum">
              <a:rPr lang="pl-PL" noProof="0" smtClean="0"/>
              <a:pPr/>
              <a:t>14</a:t>
            </a:fld>
            <a:endParaRPr lang="pl-PL" noProof="0"/>
          </a:p>
        </p:txBody>
      </p:sp>
      <p:sp>
        <p:nvSpPr>
          <p:cNvPr id="4" name="Symbol zastępczy zawartości 3">
            <a:extLst>
              <a:ext uri="{FF2B5EF4-FFF2-40B4-BE49-F238E27FC236}">
                <a16:creationId xmlns:a16="http://schemas.microsoft.com/office/drawing/2014/main" id="{6D9CC906-53EA-1B58-361C-48AEE5E1B851}"/>
              </a:ext>
            </a:extLst>
          </p:cNvPr>
          <p:cNvSpPr>
            <a:spLocks noGrp="1"/>
          </p:cNvSpPr>
          <p:nvPr>
            <p:ph idx="1"/>
          </p:nvPr>
        </p:nvSpPr>
        <p:spPr/>
        <p:txBody>
          <a:bodyPr/>
          <a:lstStyle/>
          <a:p>
            <a:pPr marL="457200" indent="-457200">
              <a:lnSpc>
                <a:spcPct val="114000"/>
              </a:lnSpc>
              <a:spcBef>
                <a:spcPts val="0"/>
              </a:spcBef>
              <a:buFont typeface="+mj-lt"/>
              <a:buAutoNum type="arabicPeriod" startAt="7"/>
            </a:pPr>
            <a:r>
              <a:rPr lang="pl-PL" b="1" dirty="0"/>
              <a:t>Pomoc nie przysługuje podmiotowi, który podlega zakazowi dostępu do środków,</a:t>
            </a:r>
            <a:r>
              <a:rPr lang="pl-PL" dirty="0"/>
              <a:t> o których mowa w art. 5 ust. 3 pkt 4 ustawy FP, na podstawie prawomocnego orzeczenia sądu, a także podmiotowi, który podlega wykluczeniu z dostępu do otrzymania pomocy.</a:t>
            </a:r>
          </a:p>
          <a:p>
            <a:pPr marL="457200" indent="-457200">
              <a:lnSpc>
                <a:spcPct val="114000"/>
              </a:lnSpc>
              <a:spcBef>
                <a:spcPts val="0"/>
              </a:spcBef>
              <a:buFont typeface="+mj-lt"/>
              <a:buAutoNum type="arabicPeriod" startAt="7"/>
            </a:pPr>
            <a:r>
              <a:rPr lang="pl-PL" b="1" dirty="0"/>
              <a:t>Pomoc nie przysługuje, jeżeli wnioskodawca stworzył sztuczne warunki</a:t>
            </a:r>
            <a:r>
              <a:rPr lang="pl-PL" dirty="0"/>
              <a:t>, w sprzeczności z prawodawstwem rolnym, mające na celu obejście przepisów i otrzymanie pomocy finansowej.</a:t>
            </a:r>
          </a:p>
          <a:p>
            <a:pPr marL="0" indent="0">
              <a:lnSpc>
                <a:spcPct val="114000"/>
              </a:lnSpc>
              <a:spcBef>
                <a:spcPts val="0"/>
              </a:spcBef>
              <a:buNone/>
            </a:pPr>
            <a:endParaRPr lang="pl-PL" dirty="0"/>
          </a:p>
          <a:p>
            <a:pPr>
              <a:lnSpc>
                <a:spcPct val="114000"/>
              </a:lnSpc>
              <a:spcBef>
                <a:spcPts val="0"/>
              </a:spcBef>
            </a:pPr>
            <a:endParaRPr lang="pl-PL" dirty="0"/>
          </a:p>
          <a:p>
            <a:pPr>
              <a:lnSpc>
                <a:spcPct val="114000"/>
              </a:lnSpc>
              <a:spcBef>
                <a:spcPts val="0"/>
              </a:spcBef>
            </a:pPr>
            <a:endParaRPr lang="pl-PL" dirty="0"/>
          </a:p>
        </p:txBody>
      </p:sp>
    </p:spTree>
    <p:extLst>
      <p:ext uri="{BB962C8B-B14F-4D97-AF65-F5344CB8AC3E}">
        <p14:creationId xmlns:p14="http://schemas.microsoft.com/office/powerpoint/2010/main" val="351323714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A8C1E-E2E5-1719-69AD-4E77DC8B15F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05A3075-B795-6A29-018D-8BF6FF71CE83}"/>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Warunki podmiotowe przyznania pomocy – 4</a:t>
            </a:r>
            <a:br>
              <a:rPr lang="pl-PL" sz="2800" b="1" cap="none" dirty="0">
                <a:solidFill>
                  <a:srgbClr val="0070C0"/>
                </a:solidFill>
              </a:rPr>
            </a:br>
            <a:r>
              <a:rPr lang="pl-PL" sz="2800" cap="none" dirty="0">
                <a:solidFill>
                  <a:srgbClr val="0070C0"/>
                </a:solidFill>
              </a:rPr>
              <a:t>Wykluczenie z możliwości otrzymania pomocy </a:t>
            </a:r>
          </a:p>
        </p:txBody>
      </p:sp>
      <p:sp>
        <p:nvSpPr>
          <p:cNvPr id="6" name="Symbol zastępczy numeru slajdu 5">
            <a:extLst>
              <a:ext uri="{FF2B5EF4-FFF2-40B4-BE49-F238E27FC236}">
                <a16:creationId xmlns:a16="http://schemas.microsoft.com/office/drawing/2014/main" id="{708FDBBE-0382-4793-FDFA-322A66E72830}"/>
              </a:ext>
            </a:extLst>
          </p:cNvPr>
          <p:cNvSpPr>
            <a:spLocks noGrp="1"/>
          </p:cNvSpPr>
          <p:nvPr>
            <p:ph type="sldNum" sz="quarter" idx="12"/>
          </p:nvPr>
        </p:nvSpPr>
        <p:spPr/>
        <p:txBody>
          <a:bodyPr/>
          <a:lstStyle/>
          <a:p>
            <a:fld id="{28844951-7827-47D4-8276-7DDE1FA7D85A}" type="slidenum">
              <a:rPr lang="pl-PL" noProof="0" smtClean="0"/>
              <a:pPr/>
              <a:t>15</a:t>
            </a:fld>
            <a:endParaRPr lang="pl-PL" noProof="0"/>
          </a:p>
        </p:txBody>
      </p:sp>
      <p:sp>
        <p:nvSpPr>
          <p:cNvPr id="4" name="Symbol zastępczy zawartości 3">
            <a:extLst>
              <a:ext uri="{FF2B5EF4-FFF2-40B4-BE49-F238E27FC236}">
                <a16:creationId xmlns:a16="http://schemas.microsoft.com/office/drawing/2014/main" id="{1576E2F5-846E-0C4E-B706-090B0E8B18AE}"/>
              </a:ext>
            </a:extLst>
          </p:cNvPr>
          <p:cNvSpPr>
            <a:spLocks noGrp="1"/>
          </p:cNvSpPr>
          <p:nvPr>
            <p:ph idx="1"/>
          </p:nvPr>
        </p:nvSpPr>
        <p:spPr>
          <a:xfrm>
            <a:off x="685800" y="1697758"/>
            <a:ext cx="10820400" cy="4024125"/>
          </a:xfrm>
        </p:spPr>
        <p:txBody>
          <a:bodyPr>
            <a:noAutofit/>
          </a:bodyPr>
          <a:lstStyle/>
          <a:p>
            <a:pPr marL="0" lvl="0" indent="0">
              <a:lnSpc>
                <a:spcPct val="114000"/>
              </a:lnSpc>
              <a:spcBef>
                <a:spcPts val="0"/>
              </a:spcBef>
              <a:spcAft>
                <a:spcPts val="600"/>
              </a:spcAft>
              <a:buNone/>
            </a:pPr>
            <a:r>
              <a:rPr lang="pl-PL" sz="1800" dirty="0"/>
              <a:t>Jeżeli:</a:t>
            </a:r>
          </a:p>
          <a:p>
            <a:pPr lvl="0">
              <a:lnSpc>
                <a:spcPct val="114000"/>
              </a:lnSpc>
              <a:spcBef>
                <a:spcPts val="0"/>
              </a:spcBef>
              <a:spcAft>
                <a:spcPts val="600"/>
              </a:spcAft>
            </a:pPr>
            <a:r>
              <a:rPr lang="pl-PL" sz="1800" dirty="0"/>
              <a:t>otrzymał pomoc na podstawie przedstawionych jako autentyczne dokumentów podrobionych lub przerobionych lub dokumentów potwierdzających nieprawdę;</a:t>
            </a:r>
          </a:p>
          <a:p>
            <a:pPr lvl="0">
              <a:lnSpc>
                <a:spcPct val="114000"/>
              </a:lnSpc>
              <a:spcBef>
                <a:spcPts val="0"/>
              </a:spcBef>
              <a:spcAft>
                <a:spcPts val="600"/>
              </a:spcAft>
            </a:pPr>
            <a:r>
              <a:rPr lang="pl-PL" sz="1800" dirty="0"/>
              <a:t>nie zwrócił kwoty pomocy podlegającej zwrotowi na podstawie ustawy ARiMR wraz z należnymi odsetkami,</a:t>
            </a:r>
          </a:p>
          <a:p>
            <a:pPr lvl="0">
              <a:lnSpc>
                <a:spcPct val="114000"/>
              </a:lnSpc>
              <a:spcBef>
                <a:spcPts val="0"/>
              </a:spcBef>
              <a:spcAft>
                <a:spcPts val="600"/>
              </a:spcAft>
            </a:pPr>
            <a:r>
              <a:rPr lang="pl-PL" sz="1800" dirty="0"/>
              <a:t>obowiązek zwrotu kwoty pomocy podlegającej zwrotowi na podstawie ustawy ARiMR wystąpił na skutek </a:t>
            </a:r>
            <a:r>
              <a:rPr lang="pl-PL" sz="1800" u="sng" dirty="0"/>
              <a:t>popełnienia przestępstwa </a:t>
            </a:r>
            <a:r>
              <a:rPr lang="pl-PL" sz="1800" dirty="0"/>
              <a:t>przez beneficjenta albo podmiot upoważniony do dokonywania wydatków, a w przypadku gdy te podmioty nie są osobami fizycznymi – osobę uprawnioną do wykonywania w ramach operacji czynności w imieniu beneficjenta, przy czym </a:t>
            </a:r>
            <a:r>
              <a:rPr lang="pl-PL" sz="1800" u="sng" dirty="0"/>
              <a:t>fakt popełnienia przestępstwa przez te podmioty został potwierdzony prawomocnym wyrokiem sądowym.</a:t>
            </a:r>
          </a:p>
          <a:p>
            <a:pPr marL="0" lvl="0" indent="0">
              <a:lnSpc>
                <a:spcPct val="114000"/>
              </a:lnSpc>
              <a:spcBef>
                <a:spcPts val="0"/>
              </a:spcBef>
              <a:spcAft>
                <a:spcPts val="600"/>
              </a:spcAft>
              <a:buNone/>
            </a:pPr>
            <a:r>
              <a:rPr lang="pl-PL" sz="1800" b="1" dirty="0"/>
              <a:t>Beneficjenta wyklucza się </a:t>
            </a:r>
            <a:r>
              <a:rPr lang="pl-PL" sz="1800" dirty="0"/>
              <a:t>z możliwości otrzymania pomocy w ramach takiej samej interwencji lub takiego samego rodzaju operacji </a:t>
            </a:r>
            <a:r>
              <a:rPr lang="pl-PL" sz="1800" b="1" dirty="0"/>
              <a:t>w roku kalendarzowym, </a:t>
            </a:r>
            <a:r>
              <a:rPr lang="pl-PL" sz="1800" dirty="0"/>
              <a:t>w którym stwierdzono co najmniej jeden z tych przypadków, </a:t>
            </a:r>
            <a:r>
              <a:rPr lang="pl-PL" sz="1800" b="1" dirty="0"/>
              <a:t>oraz w kolejnym roku kalendarzowym.</a:t>
            </a:r>
          </a:p>
          <a:p>
            <a:pPr marL="0" indent="0">
              <a:lnSpc>
                <a:spcPct val="114000"/>
              </a:lnSpc>
              <a:spcBef>
                <a:spcPts val="0"/>
              </a:spcBef>
              <a:spcAft>
                <a:spcPts val="600"/>
              </a:spcAft>
              <a:buNone/>
            </a:pPr>
            <a:endParaRPr lang="pl-PL" sz="1800" dirty="0"/>
          </a:p>
          <a:p>
            <a:pPr>
              <a:lnSpc>
                <a:spcPct val="114000"/>
              </a:lnSpc>
              <a:spcBef>
                <a:spcPts val="0"/>
              </a:spcBef>
              <a:spcAft>
                <a:spcPts val="600"/>
              </a:spcAft>
            </a:pPr>
            <a:endParaRPr lang="pl-PL" sz="1800" dirty="0"/>
          </a:p>
          <a:p>
            <a:pPr>
              <a:lnSpc>
                <a:spcPct val="114000"/>
              </a:lnSpc>
              <a:spcBef>
                <a:spcPts val="0"/>
              </a:spcBef>
              <a:spcAft>
                <a:spcPts val="600"/>
              </a:spcAft>
            </a:pPr>
            <a:endParaRPr lang="pl-PL" sz="1800" dirty="0"/>
          </a:p>
        </p:txBody>
      </p:sp>
    </p:spTree>
    <p:extLst>
      <p:ext uri="{BB962C8B-B14F-4D97-AF65-F5344CB8AC3E}">
        <p14:creationId xmlns:p14="http://schemas.microsoft.com/office/powerpoint/2010/main" val="35915905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FB650-3B35-9474-ECC9-5C017BE4151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3E7591F-2B4A-F2B9-E738-544D21AA8840}"/>
              </a:ext>
            </a:extLst>
          </p:cNvPr>
          <p:cNvSpPr>
            <a:spLocks noGrp="1"/>
          </p:cNvSpPr>
          <p:nvPr>
            <p:ph type="title"/>
          </p:nvPr>
        </p:nvSpPr>
        <p:spPr>
          <a:xfrm>
            <a:off x="2895600" y="288556"/>
            <a:ext cx="8610600" cy="915137"/>
          </a:xfrm>
        </p:spPr>
        <p:txBody>
          <a:bodyPr>
            <a:noAutofit/>
          </a:bodyPr>
          <a:lstStyle/>
          <a:p>
            <a:r>
              <a:rPr lang="pl-PL" sz="2800" b="1" cap="none" dirty="0">
                <a:solidFill>
                  <a:srgbClr val="0070C0"/>
                </a:solidFill>
              </a:rPr>
              <a:t>Warunki przedmiotowe przyznania pomocy - 1</a:t>
            </a:r>
          </a:p>
        </p:txBody>
      </p:sp>
      <p:sp>
        <p:nvSpPr>
          <p:cNvPr id="6" name="Symbol zastępczy numeru slajdu 5">
            <a:extLst>
              <a:ext uri="{FF2B5EF4-FFF2-40B4-BE49-F238E27FC236}">
                <a16:creationId xmlns:a16="http://schemas.microsoft.com/office/drawing/2014/main" id="{A91C4A8F-418A-EDB5-B346-B85A8B61B1B7}"/>
              </a:ext>
            </a:extLst>
          </p:cNvPr>
          <p:cNvSpPr>
            <a:spLocks noGrp="1"/>
          </p:cNvSpPr>
          <p:nvPr>
            <p:ph type="sldNum" sz="quarter" idx="12"/>
          </p:nvPr>
        </p:nvSpPr>
        <p:spPr/>
        <p:txBody>
          <a:bodyPr/>
          <a:lstStyle/>
          <a:p>
            <a:fld id="{28844951-7827-47D4-8276-7DDE1FA7D85A}" type="slidenum">
              <a:rPr lang="pl-PL" noProof="0" smtClean="0"/>
              <a:pPr/>
              <a:t>16</a:t>
            </a:fld>
            <a:endParaRPr lang="pl-PL" noProof="0"/>
          </a:p>
        </p:txBody>
      </p:sp>
      <p:sp>
        <p:nvSpPr>
          <p:cNvPr id="4" name="Symbol zastępczy zawartości 3">
            <a:extLst>
              <a:ext uri="{FF2B5EF4-FFF2-40B4-BE49-F238E27FC236}">
                <a16:creationId xmlns:a16="http://schemas.microsoft.com/office/drawing/2014/main" id="{207F8EC7-358C-AE9F-015D-2BCBF2C235FE}"/>
              </a:ext>
            </a:extLst>
          </p:cNvPr>
          <p:cNvSpPr>
            <a:spLocks noGrp="1"/>
          </p:cNvSpPr>
          <p:nvPr>
            <p:ph idx="1"/>
          </p:nvPr>
        </p:nvSpPr>
        <p:spPr>
          <a:xfrm>
            <a:off x="170822" y="1685925"/>
            <a:ext cx="11335378" cy="5362575"/>
          </a:xfrm>
        </p:spPr>
        <p:txBody>
          <a:bodyPr>
            <a:noAutofit/>
          </a:bodyPr>
          <a:lstStyle/>
          <a:p>
            <a:pPr marL="0" lvl="0" indent="0">
              <a:lnSpc>
                <a:spcPct val="200000"/>
              </a:lnSpc>
              <a:spcBef>
                <a:spcPts val="0"/>
              </a:spcBef>
              <a:buNone/>
            </a:pPr>
            <a:r>
              <a:rPr lang="pl-PL" sz="1800" dirty="0"/>
              <a:t>1.     Pomoc przyznaje się na operację, która zakłada miejsce świadczenia usług lub realizację      inwestycji na obszarze wiejskim objętym LSR.</a:t>
            </a:r>
          </a:p>
          <a:p>
            <a:pPr marL="457200" lvl="0" indent="-457200">
              <a:lnSpc>
                <a:spcPct val="200000"/>
              </a:lnSpc>
              <a:spcBef>
                <a:spcPts val="0"/>
              </a:spcBef>
              <a:buFont typeface="+mj-lt"/>
              <a:buAutoNum type="arabicPeriod" startAt="2"/>
            </a:pPr>
            <a:r>
              <a:rPr lang="pl-PL" sz="1800" dirty="0"/>
              <a:t>Operacja musi zostać zrealizowana w </a:t>
            </a:r>
            <a:r>
              <a:rPr lang="pl-PL" sz="1800" b="1" dirty="0"/>
              <a:t>maksymalnie dwóch etapach.</a:t>
            </a:r>
          </a:p>
          <a:p>
            <a:pPr marL="457200" lvl="0" indent="-457200">
              <a:lnSpc>
                <a:spcPct val="200000"/>
              </a:lnSpc>
              <a:spcBef>
                <a:spcPts val="0"/>
              </a:spcBef>
              <a:buFont typeface="+mj-lt"/>
              <a:buAutoNum type="arabicPeriod" startAt="2"/>
            </a:pPr>
            <a:r>
              <a:rPr lang="pl-PL" sz="1800" dirty="0"/>
              <a:t>Operacja musi zostać zrealizowana w terminie </a:t>
            </a:r>
            <a:r>
              <a:rPr lang="pl-PL" sz="1800" b="1" dirty="0"/>
              <a:t>nie dłuższym niż 2 lata od dnia zawarcia przez wnioskodawcę </a:t>
            </a:r>
            <a:r>
              <a:rPr lang="pl-PL" sz="1800" b="1" dirty="0" err="1"/>
              <a:t>UoPP</a:t>
            </a:r>
            <a:r>
              <a:rPr lang="pl-PL" sz="1800" dirty="0"/>
              <a:t> i jednocześnie nie dłuższym niż do 30 czerwca 2029 r. </a:t>
            </a:r>
          </a:p>
          <a:p>
            <a:pPr>
              <a:lnSpc>
                <a:spcPts val="2640"/>
              </a:lnSpc>
              <a:spcBef>
                <a:spcPts val="0"/>
              </a:spcBef>
            </a:pPr>
            <a:endParaRPr lang="pl-PL" sz="1800" dirty="0"/>
          </a:p>
          <a:p>
            <a:pPr>
              <a:lnSpc>
                <a:spcPts val="2640"/>
              </a:lnSpc>
              <a:spcBef>
                <a:spcPts val="0"/>
              </a:spcBef>
            </a:pPr>
            <a:endParaRPr lang="pl-PL" sz="1800" dirty="0"/>
          </a:p>
        </p:txBody>
      </p:sp>
    </p:spTree>
    <p:extLst>
      <p:ext uri="{BB962C8B-B14F-4D97-AF65-F5344CB8AC3E}">
        <p14:creationId xmlns:p14="http://schemas.microsoft.com/office/powerpoint/2010/main" val="137506167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ED332-A7E2-2F2F-0404-7066A111F42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52B0DB4-9CF9-B20D-0D67-0A8D4C17260A}"/>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Warunki przedmiotowe przyznania pomocy – 2  </a:t>
            </a:r>
          </a:p>
        </p:txBody>
      </p:sp>
      <p:sp>
        <p:nvSpPr>
          <p:cNvPr id="6" name="Symbol zastępczy numeru slajdu 5">
            <a:extLst>
              <a:ext uri="{FF2B5EF4-FFF2-40B4-BE49-F238E27FC236}">
                <a16:creationId xmlns:a16="http://schemas.microsoft.com/office/drawing/2014/main" id="{D7DABC2F-C40B-2275-39EC-7A34CB2FCAAC}"/>
              </a:ext>
            </a:extLst>
          </p:cNvPr>
          <p:cNvSpPr>
            <a:spLocks noGrp="1"/>
          </p:cNvSpPr>
          <p:nvPr>
            <p:ph type="sldNum" sz="quarter" idx="12"/>
          </p:nvPr>
        </p:nvSpPr>
        <p:spPr/>
        <p:txBody>
          <a:bodyPr/>
          <a:lstStyle/>
          <a:p>
            <a:fld id="{28844951-7827-47D4-8276-7DDE1FA7D85A}" type="slidenum">
              <a:rPr lang="pl-PL" noProof="0" smtClean="0"/>
              <a:pPr/>
              <a:t>17</a:t>
            </a:fld>
            <a:endParaRPr lang="pl-PL" noProof="0"/>
          </a:p>
        </p:txBody>
      </p:sp>
      <p:sp>
        <p:nvSpPr>
          <p:cNvPr id="4" name="Symbol zastępczy zawartości 3">
            <a:extLst>
              <a:ext uri="{FF2B5EF4-FFF2-40B4-BE49-F238E27FC236}">
                <a16:creationId xmlns:a16="http://schemas.microsoft.com/office/drawing/2014/main" id="{FAD8B832-5BE8-15EF-0B78-0103E5A2A930}"/>
              </a:ext>
            </a:extLst>
          </p:cNvPr>
          <p:cNvSpPr>
            <a:spLocks noGrp="1"/>
          </p:cNvSpPr>
          <p:nvPr>
            <p:ph idx="1"/>
          </p:nvPr>
        </p:nvSpPr>
        <p:spPr>
          <a:xfrm>
            <a:off x="685800" y="1789889"/>
            <a:ext cx="10820400" cy="4428797"/>
          </a:xfrm>
        </p:spPr>
        <p:txBody>
          <a:bodyPr>
            <a:noAutofit/>
          </a:bodyPr>
          <a:lstStyle/>
          <a:p>
            <a:pPr marL="0" lvl="0" indent="0">
              <a:lnSpc>
                <a:spcPct val="114000"/>
              </a:lnSpc>
              <a:spcBef>
                <a:spcPts val="0"/>
              </a:spcBef>
              <a:buNone/>
            </a:pPr>
            <a:r>
              <a:rPr lang="pl-PL" sz="1800" dirty="0"/>
              <a:t>4.	W przypadku gdy operacja jest inwestycją trwale związaną z nieruchomością, pomoc przyznaje się, jeżeli jest realizowana:</a:t>
            </a:r>
          </a:p>
          <a:p>
            <a:pPr marL="0" lvl="0" indent="0">
              <a:lnSpc>
                <a:spcPct val="114000"/>
              </a:lnSpc>
              <a:spcBef>
                <a:spcPts val="0"/>
              </a:spcBef>
              <a:buNone/>
            </a:pPr>
            <a:r>
              <a:rPr lang="pl-PL" sz="1800" dirty="0"/>
              <a:t>1)	na obszarze objętym LSR;</a:t>
            </a:r>
          </a:p>
          <a:p>
            <a:pPr marL="0" lvl="0" indent="0">
              <a:lnSpc>
                <a:spcPct val="114000"/>
              </a:lnSpc>
              <a:spcBef>
                <a:spcPts val="0"/>
              </a:spcBef>
              <a:buNone/>
            </a:pPr>
            <a:r>
              <a:rPr lang="pl-PL" sz="1800" dirty="0"/>
              <a:t>2)	na nieruchomości będącej własnością wnioskodawcy lub do której wnioskodawca posiada tytuł prawny do dysponowania na cele określone w </a:t>
            </a:r>
            <a:r>
              <a:rPr lang="pl-PL" sz="1800" dirty="0" err="1"/>
              <a:t>WoPP</a:t>
            </a:r>
            <a:r>
              <a:rPr lang="pl-PL" sz="1800" dirty="0"/>
              <a:t> przez okres ubiegania się o przyznanie pomocy na operację, okres realizacji operacji oraz okres związania celem.</a:t>
            </a:r>
          </a:p>
          <a:p>
            <a:pPr marL="0" lvl="0" indent="0">
              <a:lnSpc>
                <a:spcPct val="114000"/>
              </a:lnSpc>
              <a:spcBef>
                <a:spcPts val="0"/>
              </a:spcBef>
              <a:buNone/>
            </a:pPr>
            <a:r>
              <a:rPr lang="pl-PL" sz="1800" dirty="0"/>
              <a:t>5.	W przypadku operacji, która obejmuje koszty zakupu i instalacji odnawialnych źródeł energii, pomoc przyznaje się, jeżeli suma planowanych do poniesienia kosztów dotyczących odnawialnych źródeł energii nie przekracza połowy wszystkich kosztów kwalifikowalnych.</a:t>
            </a:r>
          </a:p>
          <a:p>
            <a:pPr marL="0" lvl="0" indent="0">
              <a:lnSpc>
                <a:spcPct val="114000"/>
              </a:lnSpc>
              <a:spcBef>
                <a:spcPts val="0"/>
              </a:spcBef>
              <a:buNone/>
            </a:pPr>
            <a:r>
              <a:rPr lang="pl-PL" sz="1800" dirty="0"/>
              <a:t>6.	Pomocy nie przyznaje się na operacje: </a:t>
            </a:r>
          </a:p>
          <a:p>
            <a:pPr marL="0" lvl="0" indent="0">
              <a:lnSpc>
                <a:spcPct val="114000"/>
              </a:lnSpc>
              <a:spcBef>
                <a:spcPts val="0"/>
              </a:spcBef>
              <a:buNone/>
            </a:pPr>
            <a:r>
              <a:rPr lang="pl-PL" sz="1800" dirty="0"/>
              <a:t>1)	obejmujące budowę lub modernizację dróg w rozumieniu art. 4 ustawy z dnia 21 marca 1985 r. o drogach publicznych, targowisk, sieci wodno-kanalizacyjnych, przydomowych oczyszczalni ścieków,</a:t>
            </a:r>
          </a:p>
          <a:p>
            <a:pPr marL="0" lvl="0" indent="0">
              <a:lnSpc>
                <a:spcPct val="114000"/>
              </a:lnSpc>
              <a:spcBef>
                <a:spcPts val="0"/>
              </a:spcBef>
              <a:buNone/>
            </a:pPr>
            <a:r>
              <a:rPr lang="pl-PL" sz="1800" dirty="0"/>
              <a:t>2)	dotyczące świadczenia usług rolniczych</a:t>
            </a:r>
          </a:p>
          <a:p>
            <a:pPr marL="0" indent="0">
              <a:lnSpc>
                <a:spcPct val="114000"/>
              </a:lnSpc>
              <a:spcBef>
                <a:spcPts val="0"/>
              </a:spcBef>
              <a:buNone/>
            </a:pPr>
            <a:endParaRPr lang="pl-PL" sz="1800" dirty="0"/>
          </a:p>
          <a:p>
            <a:pPr>
              <a:lnSpc>
                <a:spcPct val="114000"/>
              </a:lnSpc>
              <a:spcBef>
                <a:spcPts val="0"/>
              </a:spcBef>
            </a:pPr>
            <a:endParaRPr lang="pl-PL" sz="1800" dirty="0"/>
          </a:p>
        </p:txBody>
      </p:sp>
    </p:spTree>
    <p:extLst>
      <p:ext uri="{BB962C8B-B14F-4D97-AF65-F5344CB8AC3E}">
        <p14:creationId xmlns:p14="http://schemas.microsoft.com/office/powerpoint/2010/main" val="141628437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CE078-43D2-D4EB-394D-94BCA0CC2E2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121E400-E52E-1900-4391-D404BE26D5D2}"/>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Warunki przedmiotowe przyznania pomocy – 3  </a:t>
            </a:r>
          </a:p>
        </p:txBody>
      </p:sp>
      <p:sp>
        <p:nvSpPr>
          <p:cNvPr id="6" name="Symbol zastępczy numeru slajdu 5">
            <a:extLst>
              <a:ext uri="{FF2B5EF4-FFF2-40B4-BE49-F238E27FC236}">
                <a16:creationId xmlns:a16="http://schemas.microsoft.com/office/drawing/2014/main" id="{8189E5C3-B9A7-D4E4-157B-5E18974A9DC9}"/>
              </a:ext>
            </a:extLst>
          </p:cNvPr>
          <p:cNvSpPr>
            <a:spLocks noGrp="1"/>
          </p:cNvSpPr>
          <p:nvPr>
            <p:ph type="sldNum" sz="quarter" idx="12"/>
          </p:nvPr>
        </p:nvSpPr>
        <p:spPr/>
        <p:txBody>
          <a:bodyPr/>
          <a:lstStyle/>
          <a:p>
            <a:fld id="{28844951-7827-47D4-8276-7DDE1FA7D85A}" type="slidenum">
              <a:rPr lang="pl-PL" noProof="0" smtClean="0"/>
              <a:pPr/>
              <a:t>18</a:t>
            </a:fld>
            <a:endParaRPr lang="pl-PL" noProof="0"/>
          </a:p>
        </p:txBody>
      </p:sp>
      <p:sp>
        <p:nvSpPr>
          <p:cNvPr id="4" name="Symbol zastępczy zawartości 3">
            <a:extLst>
              <a:ext uri="{FF2B5EF4-FFF2-40B4-BE49-F238E27FC236}">
                <a16:creationId xmlns:a16="http://schemas.microsoft.com/office/drawing/2014/main" id="{6F40FFCA-EEB3-1B4B-08FA-ACBA310DE6ED}"/>
              </a:ext>
            </a:extLst>
          </p:cNvPr>
          <p:cNvSpPr>
            <a:spLocks noGrp="1"/>
          </p:cNvSpPr>
          <p:nvPr>
            <p:ph idx="1"/>
          </p:nvPr>
        </p:nvSpPr>
        <p:spPr>
          <a:xfrm>
            <a:off x="685800" y="1789889"/>
            <a:ext cx="8940521" cy="4687111"/>
          </a:xfrm>
        </p:spPr>
        <p:txBody>
          <a:bodyPr>
            <a:noAutofit/>
          </a:bodyPr>
          <a:lstStyle/>
          <a:p>
            <a:pPr marL="0" lvl="0" indent="0">
              <a:lnSpc>
                <a:spcPct val="114000"/>
              </a:lnSpc>
              <a:spcBef>
                <a:spcPts val="0"/>
              </a:spcBef>
              <a:buNone/>
            </a:pPr>
            <a:r>
              <a:rPr lang="pl-PL" sz="1600" b="1" dirty="0"/>
              <a:t>7.	</a:t>
            </a:r>
            <a:r>
              <a:rPr lang="pl-PL" sz="1600" dirty="0"/>
              <a:t>Pomoc przyznaje się na operacje zgodne z przedmiotem działalności wnioskodawcy.</a:t>
            </a:r>
          </a:p>
          <a:p>
            <a:pPr marL="0" lvl="0" indent="0">
              <a:lnSpc>
                <a:spcPct val="114000"/>
              </a:lnSpc>
              <a:spcBef>
                <a:spcPts val="0"/>
              </a:spcBef>
              <a:buNone/>
            </a:pPr>
            <a:r>
              <a:rPr lang="pl-PL" sz="1600" dirty="0"/>
              <a:t>8.	Operacja musi:</a:t>
            </a:r>
          </a:p>
          <a:p>
            <a:pPr marL="0" lvl="0" indent="0">
              <a:lnSpc>
                <a:spcPct val="114000"/>
              </a:lnSpc>
              <a:spcBef>
                <a:spcPts val="0"/>
              </a:spcBef>
              <a:buNone/>
            </a:pPr>
            <a:r>
              <a:rPr lang="pl-PL" sz="1600" dirty="0"/>
              <a:t>1)	dotyczyć działalności zgodnej z celami LSR;</a:t>
            </a:r>
          </a:p>
          <a:p>
            <a:pPr marL="0" lvl="0" indent="0">
              <a:lnSpc>
                <a:spcPct val="114000"/>
              </a:lnSpc>
              <a:spcBef>
                <a:spcPts val="0"/>
              </a:spcBef>
              <a:buNone/>
            </a:pPr>
            <a:r>
              <a:rPr lang="pl-PL" sz="1600" dirty="0"/>
              <a:t>2)	być uzasadniona ekonomicznie, co potwierdzać powinien przedłożony uproszczony biznesplan, który powinien:</a:t>
            </a:r>
          </a:p>
          <a:p>
            <a:pPr marL="0" lvl="0" indent="0">
              <a:lnSpc>
                <a:spcPct val="114000"/>
              </a:lnSpc>
              <a:spcBef>
                <a:spcPts val="0"/>
              </a:spcBef>
              <a:buNone/>
            </a:pPr>
            <a:r>
              <a:rPr lang="pl-PL" sz="1600" dirty="0"/>
              <a:t>a)	być racjonalny i uzasadniony zakresem operacji;</a:t>
            </a:r>
          </a:p>
          <a:p>
            <a:pPr marL="0" lvl="0" indent="0">
              <a:lnSpc>
                <a:spcPct val="114000"/>
              </a:lnSpc>
              <a:spcBef>
                <a:spcPts val="0"/>
              </a:spcBef>
              <a:buNone/>
            </a:pPr>
            <a:r>
              <a:rPr lang="pl-PL" sz="1600" dirty="0"/>
              <a:t>b)	zawierać co najmniej:</a:t>
            </a:r>
          </a:p>
          <a:p>
            <a:pPr lvl="0">
              <a:lnSpc>
                <a:spcPct val="114000"/>
              </a:lnSpc>
              <a:spcBef>
                <a:spcPts val="0"/>
              </a:spcBef>
              <a:buFont typeface="Wingdings" panose="05000000000000000000" pitchFamily="2" charset="2"/>
              <a:buChar char="ü"/>
            </a:pPr>
            <a:r>
              <a:rPr lang="pl-PL" sz="1600" dirty="0"/>
              <a:t>wskazanie celu, w tym zakładanego ilościowego lub wartościowego poziomu sprzedaży produktów lub usług;</a:t>
            </a:r>
          </a:p>
          <a:p>
            <a:pPr lvl="0">
              <a:lnSpc>
                <a:spcPct val="114000"/>
              </a:lnSpc>
              <a:spcBef>
                <a:spcPts val="0"/>
              </a:spcBef>
              <a:buFont typeface="Wingdings" panose="05000000000000000000" pitchFamily="2" charset="2"/>
              <a:buChar char="ü"/>
            </a:pPr>
            <a:r>
              <a:rPr lang="pl-PL" sz="1600" dirty="0"/>
              <a:t>planowany zakres działań niezbędnych do osiągnięcia celu, w tym wskazanie zakresu rzeczowego i nakładów i finansowych;</a:t>
            </a:r>
          </a:p>
          <a:p>
            <a:pPr lvl="0">
              <a:lnSpc>
                <a:spcPct val="114000"/>
              </a:lnSpc>
              <a:spcBef>
                <a:spcPts val="0"/>
              </a:spcBef>
              <a:buFont typeface="Wingdings" panose="05000000000000000000" pitchFamily="2" charset="2"/>
              <a:buChar char="ü"/>
            </a:pPr>
            <a:r>
              <a:rPr lang="pl-PL" sz="1600" dirty="0"/>
              <a:t>informacje dotyczące zasobów posiadanych przez wnioskodawcę niezbędnych ze względu na przedmiot operacji, którą zamierza realizować, w tym opis wyjściowej sytuacji ekonomicznej wnioskodawcy oraz kwalifikacji lub doświadczenia;</a:t>
            </a:r>
          </a:p>
          <a:p>
            <a:pPr lvl="0">
              <a:lnSpc>
                <a:spcPct val="114000"/>
              </a:lnSpc>
              <a:spcBef>
                <a:spcPts val="0"/>
              </a:spcBef>
              <a:buFont typeface="Wingdings" panose="05000000000000000000" pitchFamily="2" charset="2"/>
              <a:buChar char="ü"/>
            </a:pPr>
            <a:r>
              <a:rPr lang="pl-PL" sz="1600" dirty="0"/>
              <a:t>informacje dotyczące sposobu prowadzenia działalności</a:t>
            </a:r>
          </a:p>
          <a:p>
            <a:pPr>
              <a:lnSpc>
                <a:spcPct val="114000"/>
              </a:lnSpc>
              <a:spcBef>
                <a:spcPts val="0"/>
              </a:spcBef>
            </a:pPr>
            <a:endParaRPr lang="pl-PL" sz="1600" dirty="0"/>
          </a:p>
        </p:txBody>
      </p:sp>
      <p:sp>
        <p:nvSpPr>
          <p:cNvPr id="5" name="Dymek myśli: chmurka 4">
            <a:extLst>
              <a:ext uri="{FF2B5EF4-FFF2-40B4-BE49-F238E27FC236}">
                <a16:creationId xmlns:a16="http://schemas.microsoft.com/office/drawing/2014/main" id="{D6DADCB1-A1D9-5BB1-BF58-A7639B55986D}"/>
              </a:ext>
            </a:extLst>
          </p:cNvPr>
          <p:cNvSpPr/>
          <p:nvPr/>
        </p:nvSpPr>
        <p:spPr>
          <a:xfrm>
            <a:off x="9296400" y="1386673"/>
            <a:ext cx="2600848" cy="2200589"/>
          </a:xfrm>
          <a:prstGeom prst="cloudCallout">
            <a:avLst>
              <a:gd name="adj1" fmla="val -190694"/>
              <a:gd name="adj2" fmla="val 5241"/>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CEIDG, KRS, INNE …</a:t>
            </a:r>
          </a:p>
        </p:txBody>
      </p:sp>
    </p:spTree>
    <p:extLst>
      <p:ext uri="{BB962C8B-B14F-4D97-AF65-F5344CB8AC3E}">
        <p14:creationId xmlns:p14="http://schemas.microsoft.com/office/powerpoint/2010/main" val="87734948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A92F7-D1E0-EC9C-6B67-0C0A7BE6B05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1C50BAC-8B49-2A4B-651D-AEABB6A5BE68}"/>
              </a:ext>
            </a:extLst>
          </p:cNvPr>
          <p:cNvSpPr>
            <a:spLocks noGrp="1"/>
          </p:cNvSpPr>
          <p:nvPr>
            <p:ph type="title"/>
          </p:nvPr>
        </p:nvSpPr>
        <p:spPr>
          <a:xfrm>
            <a:off x="2895600" y="114300"/>
            <a:ext cx="8610600" cy="1565211"/>
          </a:xfrm>
        </p:spPr>
        <p:txBody>
          <a:bodyPr>
            <a:noAutofit/>
          </a:bodyPr>
          <a:lstStyle/>
          <a:p>
            <a:r>
              <a:rPr lang="pl-PL" sz="2800" b="1" cap="none" dirty="0">
                <a:solidFill>
                  <a:srgbClr val="0070C0"/>
                </a:solidFill>
              </a:rPr>
              <a:t>Warunki przedmiotowe przyznania pomocy – 4  </a:t>
            </a:r>
          </a:p>
        </p:txBody>
      </p:sp>
      <p:sp>
        <p:nvSpPr>
          <p:cNvPr id="6" name="Symbol zastępczy numeru slajdu 5">
            <a:extLst>
              <a:ext uri="{FF2B5EF4-FFF2-40B4-BE49-F238E27FC236}">
                <a16:creationId xmlns:a16="http://schemas.microsoft.com/office/drawing/2014/main" id="{070E5B68-C31D-076C-8C4B-FC631DC08C69}"/>
              </a:ext>
            </a:extLst>
          </p:cNvPr>
          <p:cNvSpPr>
            <a:spLocks noGrp="1"/>
          </p:cNvSpPr>
          <p:nvPr>
            <p:ph type="sldNum" sz="quarter" idx="12"/>
          </p:nvPr>
        </p:nvSpPr>
        <p:spPr/>
        <p:txBody>
          <a:bodyPr/>
          <a:lstStyle/>
          <a:p>
            <a:fld id="{28844951-7827-47D4-8276-7DDE1FA7D85A}" type="slidenum">
              <a:rPr lang="pl-PL" noProof="0" smtClean="0"/>
              <a:pPr/>
              <a:t>19</a:t>
            </a:fld>
            <a:endParaRPr lang="pl-PL" noProof="0"/>
          </a:p>
        </p:txBody>
      </p:sp>
      <p:sp>
        <p:nvSpPr>
          <p:cNvPr id="4" name="Symbol zastępczy zawartości 3">
            <a:extLst>
              <a:ext uri="{FF2B5EF4-FFF2-40B4-BE49-F238E27FC236}">
                <a16:creationId xmlns:a16="http://schemas.microsoft.com/office/drawing/2014/main" id="{8B459F0F-CC89-EE8A-FB54-D1511670BFE5}"/>
              </a:ext>
            </a:extLst>
          </p:cNvPr>
          <p:cNvSpPr>
            <a:spLocks noGrp="1"/>
          </p:cNvSpPr>
          <p:nvPr>
            <p:ph idx="1"/>
          </p:nvPr>
        </p:nvSpPr>
        <p:spPr>
          <a:xfrm>
            <a:off x="685800" y="1114426"/>
            <a:ext cx="10820400" cy="4873148"/>
          </a:xfrm>
        </p:spPr>
        <p:txBody>
          <a:bodyPr>
            <a:noAutofit/>
          </a:bodyPr>
          <a:lstStyle/>
          <a:p>
            <a:pPr marL="0" lvl="0" indent="0">
              <a:lnSpc>
                <a:spcPct val="114000"/>
              </a:lnSpc>
              <a:spcBef>
                <a:spcPts val="0"/>
              </a:spcBef>
              <a:buNone/>
            </a:pPr>
            <a:r>
              <a:rPr lang="pl-PL" sz="1800" dirty="0"/>
              <a:t>9.	Pomoc przyznaje się, jeżeli operacja zakłada osiągnięcie co najmniej 30% docelowego zakładanego w biznesplanie ilościowego lub wartościowego poziomu sprzedaży produktów lub usług do dnia, w którym upłynie pełny rok obrachunkowy od dnia wypłaty pomocy.</a:t>
            </a:r>
          </a:p>
          <a:p>
            <a:pPr marL="0" lvl="0" indent="0">
              <a:lnSpc>
                <a:spcPct val="114000"/>
              </a:lnSpc>
              <a:spcBef>
                <a:spcPts val="0"/>
              </a:spcBef>
              <a:buNone/>
            </a:pPr>
            <a:r>
              <a:rPr lang="pl-PL" sz="1800" dirty="0"/>
              <a:t>10.	Pomoc przyznaje się na operację uzasadnioną pod względem racjonalności jej kosztów kwalifikowalnych/inwestycji zaplanowanych do zrealizowania. Operacja musi być możliwa do wykonania, uzasadniona oraz dostosowana z punktu widzenia celu, zakresu i zakładanych jej rezultatów. Ocena racjonalności zostanie dokonana w zgodnie z zasadami określonymi w pkt. VIII.3 Wytycznych podstawowych.</a:t>
            </a:r>
          </a:p>
          <a:p>
            <a:pPr marL="0" lvl="0" indent="0">
              <a:lnSpc>
                <a:spcPct val="114000"/>
              </a:lnSpc>
              <a:spcBef>
                <a:spcPts val="0"/>
              </a:spcBef>
              <a:buNone/>
            </a:pPr>
            <a:r>
              <a:rPr lang="pl-PL" sz="1800" dirty="0"/>
              <a:t>11.	Operacja nie może być operacją realizowaną w partnerstwie, która została zdefiniowana w Wytycznych szczegółowych.</a:t>
            </a:r>
          </a:p>
          <a:p>
            <a:pPr marL="0" lvl="0" indent="0">
              <a:lnSpc>
                <a:spcPct val="114000"/>
              </a:lnSpc>
              <a:spcBef>
                <a:spcPts val="0"/>
              </a:spcBef>
              <a:buNone/>
            </a:pPr>
            <a:r>
              <a:rPr lang="pl-PL" sz="1800" dirty="0"/>
              <a:t>12.	Operacja może być operacją realizowaną w ramach projektu partnerskiego który został zdefiniowany w Wytycznych szczegółowych, o ile spełnione zostaną warunki realizacji takich operacji określone w tym dokumencie, w szczególności w pkt IV.3.3. Wytycznych szczegółowych.</a:t>
            </a:r>
          </a:p>
          <a:p>
            <a:pPr marL="0" lvl="0" indent="0">
              <a:lnSpc>
                <a:spcPct val="114000"/>
              </a:lnSpc>
              <a:spcBef>
                <a:spcPts val="0"/>
              </a:spcBef>
              <a:buNone/>
            </a:pPr>
            <a:r>
              <a:rPr lang="pl-PL" sz="1800" dirty="0"/>
              <a:t>13.	W przypadku operacji w ramach projektu partnerskiego nie ma możliwości wspólnego ubiegania się o przyznanie pomocy w ramach jednego </a:t>
            </a:r>
            <a:r>
              <a:rPr lang="pl-PL" sz="1800" dirty="0" err="1"/>
              <a:t>WoPP</a:t>
            </a:r>
            <a:r>
              <a:rPr lang="pl-PL" sz="1800" dirty="0"/>
              <a:t> przez kilku partnerów. Każdy partner projektu partnerskiego ubiega się o przyznanie pomocy na podstawie odrębnego </a:t>
            </a:r>
            <a:r>
              <a:rPr lang="pl-PL" sz="1800" dirty="0" err="1"/>
              <a:t>WoPP</a:t>
            </a:r>
            <a:r>
              <a:rPr lang="pl-PL" sz="1800" dirty="0"/>
              <a:t> obejmującego wyłącznie zadania przypisane temu partnerowi w umowie partnerstwa.</a:t>
            </a:r>
          </a:p>
          <a:p>
            <a:pPr marL="457200" lvl="1" indent="0">
              <a:lnSpc>
                <a:spcPct val="114000"/>
              </a:lnSpc>
              <a:spcBef>
                <a:spcPts val="0"/>
              </a:spcBef>
              <a:buNone/>
            </a:pPr>
            <a:r>
              <a:rPr lang="pl-PL" sz="1800" dirty="0"/>
              <a:t> </a:t>
            </a:r>
          </a:p>
          <a:p>
            <a:pPr>
              <a:lnSpc>
                <a:spcPct val="114000"/>
              </a:lnSpc>
              <a:spcBef>
                <a:spcPts val="0"/>
              </a:spcBef>
            </a:pPr>
            <a:endParaRPr lang="pl-PL" sz="1800" dirty="0"/>
          </a:p>
        </p:txBody>
      </p:sp>
    </p:spTree>
    <p:extLst>
      <p:ext uri="{BB962C8B-B14F-4D97-AF65-F5344CB8AC3E}">
        <p14:creationId xmlns:p14="http://schemas.microsoft.com/office/powerpoint/2010/main" val="389333523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28EB0F-3392-1A24-E277-7E09DF55F10D}"/>
              </a:ext>
            </a:extLst>
          </p:cNvPr>
          <p:cNvSpPr>
            <a:spLocks noGrp="1"/>
          </p:cNvSpPr>
          <p:nvPr>
            <p:ph type="ctrTitle"/>
          </p:nvPr>
        </p:nvSpPr>
        <p:spPr/>
        <p:txBody>
          <a:bodyPr>
            <a:normAutofit/>
          </a:bodyPr>
          <a:lstStyle/>
          <a:p>
            <a:r>
              <a:rPr lang="pl-PL" sz="3600" b="1" cap="none" dirty="0">
                <a:solidFill>
                  <a:srgbClr val="00B050"/>
                </a:solidFill>
              </a:rPr>
              <a:t>Zasady przyznawania pomocy, w tym oceny i wyboru operacji przez lokalną grupę działania</a:t>
            </a:r>
            <a:endParaRPr lang="pl-PL" sz="3600" cap="none" dirty="0">
              <a:solidFill>
                <a:srgbClr val="00B050"/>
              </a:solidFill>
            </a:endParaRPr>
          </a:p>
        </p:txBody>
      </p:sp>
      <p:sp>
        <p:nvSpPr>
          <p:cNvPr id="3" name="Podtytuł 2">
            <a:extLst>
              <a:ext uri="{FF2B5EF4-FFF2-40B4-BE49-F238E27FC236}">
                <a16:creationId xmlns:a16="http://schemas.microsoft.com/office/drawing/2014/main" id="{7056C5C6-15B2-390F-4727-A54010AEF4B6}"/>
              </a:ext>
            </a:extLst>
          </p:cNvPr>
          <p:cNvSpPr>
            <a:spLocks noGrp="1"/>
          </p:cNvSpPr>
          <p:nvPr>
            <p:ph type="subTitle" idx="1"/>
          </p:nvPr>
        </p:nvSpPr>
        <p:spPr/>
        <p:txBody>
          <a:bodyPr/>
          <a:lstStyle/>
          <a:p>
            <a:endParaRPr lang="pl-PL" dirty="0"/>
          </a:p>
        </p:txBody>
      </p:sp>
      <p:pic>
        <p:nvPicPr>
          <p:cNvPr id="4" name="Obraz 3">
            <a:extLst>
              <a:ext uri="{FF2B5EF4-FFF2-40B4-BE49-F238E27FC236}">
                <a16:creationId xmlns:a16="http://schemas.microsoft.com/office/drawing/2014/main" id="{3ADFC9A6-09DE-498B-3A5A-9E19FDE0B7CB}"/>
              </a:ext>
            </a:extLst>
          </p:cNvPr>
          <p:cNvPicPr>
            <a:picLocks noChangeAspect="1"/>
          </p:cNvPicPr>
          <p:nvPr/>
        </p:nvPicPr>
        <p:blipFill>
          <a:blip r:embed="rId2"/>
          <a:stretch>
            <a:fillRect/>
          </a:stretch>
        </p:blipFill>
        <p:spPr>
          <a:xfrm>
            <a:off x="0" y="0"/>
            <a:ext cx="12192000" cy="1502494"/>
          </a:xfrm>
          <a:prstGeom prst="rect">
            <a:avLst/>
          </a:prstGeom>
        </p:spPr>
      </p:pic>
    </p:spTree>
    <p:extLst>
      <p:ext uri="{BB962C8B-B14F-4D97-AF65-F5344CB8AC3E}">
        <p14:creationId xmlns:p14="http://schemas.microsoft.com/office/powerpoint/2010/main" val="67972827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EA8D-D2A5-A618-A294-2022353F99F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A0737AE-368D-EE43-E7F4-D8860ECB401E}"/>
              </a:ext>
            </a:extLst>
          </p:cNvPr>
          <p:cNvSpPr>
            <a:spLocks noGrp="1"/>
          </p:cNvSpPr>
          <p:nvPr>
            <p:ph type="title"/>
          </p:nvPr>
        </p:nvSpPr>
        <p:spPr>
          <a:xfrm>
            <a:off x="2895600" y="352870"/>
            <a:ext cx="8610600" cy="915137"/>
          </a:xfrm>
        </p:spPr>
        <p:txBody>
          <a:bodyPr>
            <a:noAutofit/>
          </a:bodyPr>
          <a:lstStyle/>
          <a:p>
            <a:r>
              <a:rPr lang="pl-PL" sz="2800" b="1" cap="none" dirty="0">
                <a:solidFill>
                  <a:srgbClr val="0070C0"/>
                </a:solidFill>
              </a:rPr>
              <a:t>Pozostałe warunki przyznania pomocy </a:t>
            </a:r>
          </a:p>
        </p:txBody>
      </p:sp>
      <p:sp>
        <p:nvSpPr>
          <p:cNvPr id="6" name="Symbol zastępczy numeru slajdu 5">
            <a:extLst>
              <a:ext uri="{FF2B5EF4-FFF2-40B4-BE49-F238E27FC236}">
                <a16:creationId xmlns:a16="http://schemas.microsoft.com/office/drawing/2014/main" id="{4BAC438E-27DE-DD6E-7CAC-D1BE9E9496CC}"/>
              </a:ext>
            </a:extLst>
          </p:cNvPr>
          <p:cNvSpPr>
            <a:spLocks noGrp="1"/>
          </p:cNvSpPr>
          <p:nvPr>
            <p:ph type="sldNum" sz="quarter" idx="12"/>
          </p:nvPr>
        </p:nvSpPr>
        <p:spPr/>
        <p:txBody>
          <a:bodyPr/>
          <a:lstStyle/>
          <a:p>
            <a:fld id="{28844951-7827-47D4-8276-7DDE1FA7D85A}" type="slidenum">
              <a:rPr lang="pl-PL" noProof="0" smtClean="0"/>
              <a:pPr/>
              <a:t>20</a:t>
            </a:fld>
            <a:endParaRPr lang="pl-PL" noProof="0"/>
          </a:p>
        </p:txBody>
      </p:sp>
      <p:sp>
        <p:nvSpPr>
          <p:cNvPr id="4" name="Symbol zastępczy zawartości 3">
            <a:extLst>
              <a:ext uri="{FF2B5EF4-FFF2-40B4-BE49-F238E27FC236}">
                <a16:creationId xmlns:a16="http://schemas.microsoft.com/office/drawing/2014/main" id="{29A88E9A-ECEE-7204-B275-F1D7CB00532D}"/>
              </a:ext>
            </a:extLst>
          </p:cNvPr>
          <p:cNvSpPr>
            <a:spLocks noGrp="1"/>
          </p:cNvSpPr>
          <p:nvPr>
            <p:ph idx="1"/>
          </p:nvPr>
        </p:nvSpPr>
        <p:spPr>
          <a:xfrm>
            <a:off x="271305" y="1056359"/>
            <a:ext cx="11666137" cy="4428797"/>
          </a:xfrm>
        </p:spPr>
        <p:txBody>
          <a:bodyPr>
            <a:noAutofit/>
          </a:bodyPr>
          <a:lstStyle/>
          <a:p>
            <a:pPr marL="0" lvl="0" indent="0">
              <a:lnSpc>
                <a:spcPct val="134000"/>
              </a:lnSpc>
              <a:spcBef>
                <a:spcPts val="0"/>
              </a:spcBef>
              <a:buNone/>
            </a:pPr>
            <a:r>
              <a:rPr lang="pl-PL" sz="1800" dirty="0"/>
              <a:t>1.	Każda operacja, w ramach której wnioskodawca ubiega się o przyznanie pomocy, musi przyczyniać się do osiągnięcia przynajmniej 1 wskaźnika produktu oraz 1 wskaźnika rezultatu spośród wskaźników ujętych w LSR. Nie ma możliwości, aby operacja przyczyniała się do osiągnięcia wyłącznie wskaźnika produktu.</a:t>
            </a:r>
          </a:p>
          <a:p>
            <a:pPr marL="0" lvl="0" indent="0">
              <a:lnSpc>
                <a:spcPct val="134000"/>
              </a:lnSpc>
              <a:spcBef>
                <a:spcPts val="0"/>
              </a:spcBef>
              <a:buNone/>
            </a:pPr>
            <a:r>
              <a:rPr lang="pl-PL" sz="1800" dirty="0"/>
              <a:t>2.	Operacja powinna realizować wskaźnik:</a:t>
            </a:r>
          </a:p>
          <a:p>
            <a:pPr marL="0" lvl="0" indent="0">
              <a:lnSpc>
                <a:spcPct val="134000"/>
              </a:lnSpc>
              <a:spcBef>
                <a:spcPts val="0"/>
              </a:spcBef>
              <a:buNone/>
            </a:pPr>
            <a:r>
              <a:rPr lang="pl-PL" sz="1800" dirty="0"/>
              <a:t>a)	produktu: Liczba osób/przedsiębiorstw objętych wsparciem;</a:t>
            </a:r>
          </a:p>
          <a:p>
            <a:pPr marL="0" lvl="0" indent="0">
              <a:lnSpc>
                <a:spcPct val="134000"/>
              </a:lnSpc>
              <a:spcBef>
                <a:spcPts val="0"/>
              </a:spcBef>
              <a:buNone/>
            </a:pPr>
            <a:r>
              <a:rPr lang="pl-PL" sz="1800" dirty="0"/>
              <a:t>b)	rezultatu: Wzrost gospodarczy i zatrudnienie na obszarach wiejskich: nowe miejsca pracy objęte wsparciem w ramach projektów WPR (liczba utworzonych miejsc pracy) (WPR).</a:t>
            </a:r>
          </a:p>
          <a:p>
            <a:pPr marL="0" lvl="0" indent="0">
              <a:lnSpc>
                <a:spcPct val="134000"/>
              </a:lnSpc>
              <a:spcBef>
                <a:spcPts val="0"/>
              </a:spcBef>
              <a:buNone/>
            </a:pPr>
            <a:r>
              <a:rPr lang="pl-PL" sz="1800" dirty="0"/>
              <a:t>Uwaga: należy określić wartość dla każdego wskaźnika produktu i rezultatu.</a:t>
            </a:r>
          </a:p>
          <a:p>
            <a:pPr marL="0" lvl="0" indent="0">
              <a:lnSpc>
                <a:spcPct val="134000"/>
              </a:lnSpc>
              <a:spcBef>
                <a:spcPts val="0"/>
              </a:spcBef>
              <a:buNone/>
            </a:pPr>
            <a:r>
              <a:rPr lang="pl-PL" sz="1800" dirty="0"/>
              <a:t>3.	Dodatkowo operacja powinna spełniać kryteria dostępowe:</a:t>
            </a:r>
          </a:p>
          <a:p>
            <a:pPr marL="0" lvl="0" indent="0">
              <a:lnSpc>
                <a:spcPct val="134000"/>
              </a:lnSpc>
              <a:spcBef>
                <a:spcPts val="0"/>
              </a:spcBef>
              <a:buNone/>
            </a:pPr>
            <a:r>
              <a:rPr lang="pl-PL" sz="1800" dirty="0"/>
              <a:t>a)	Zgodność zakresu projektu z LSR - wspierane będzie rozwijanie działalności gospodarczej zgodnie z wykazem kodów PKD stanowiącym załącznik do Kryteriów wyboru operacji, prowadzonej na obszarze objętym Lokalną Strategią Rozwoju (LSR).</a:t>
            </a:r>
          </a:p>
          <a:p>
            <a:pPr marL="0" lvl="0" indent="0">
              <a:lnSpc>
                <a:spcPct val="134000"/>
              </a:lnSpc>
              <a:spcBef>
                <a:spcPts val="0"/>
              </a:spcBef>
              <a:buNone/>
            </a:pPr>
            <a:r>
              <a:rPr lang="pl-PL" sz="1800" dirty="0"/>
              <a:t>b)	Wnioskodawca jest podmiotem uprawnionym do złożenia wniosku o dofinansowanie projektu.</a:t>
            </a:r>
          </a:p>
          <a:p>
            <a:pPr>
              <a:lnSpc>
                <a:spcPts val="2640"/>
              </a:lnSpc>
              <a:spcBef>
                <a:spcPts val="0"/>
              </a:spcBef>
            </a:pPr>
            <a:endParaRPr lang="pl-PL" sz="1800" dirty="0"/>
          </a:p>
          <a:p>
            <a:pPr>
              <a:lnSpc>
                <a:spcPts val="2640"/>
              </a:lnSpc>
              <a:spcBef>
                <a:spcPts val="0"/>
              </a:spcBef>
            </a:pPr>
            <a:endParaRPr lang="pl-PL" sz="1800" dirty="0"/>
          </a:p>
        </p:txBody>
      </p:sp>
    </p:spTree>
    <p:extLst>
      <p:ext uri="{BB962C8B-B14F-4D97-AF65-F5344CB8AC3E}">
        <p14:creationId xmlns:p14="http://schemas.microsoft.com/office/powerpoint/2010/main" val="107023000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DFD46-2699-F279-38B5-A7B32049F4A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AFAEC2E-DFAB-9A8B-6F8A-89A098554DC6}"/>
              </a:ext>
            </a:extLst>
          </p:cNvPr>
          <p:cNvSpPr>
            <a:spLocks noGrp="1"/>
          </p:cNvSpPr>
          <p:nvPr>
            <p:ph type="ctrTitle"/>
          </p:nvPr>
        </p:nvSpPr>
        <p:spPr/>
        <p:txBody>
          <a:bodyPr>
            <a:normAutofit/>
          </a:bodyPr>
          <a:lstStyle/>
          <a:p>
            <a:r>
              <a:rPr lang="pl-PL" sz="3600" b="1" cap="none" dirty="0">
                <a:solidFill>
                  <a:srgbClr val="00B050"/>
                </a:solidFill>
              </a:rPr>
              <a:t>Zasady kwalifikowalności </a:t>
            </a:r>
          </a:p>
        </p:txBody>
      </p:sp>
      <p:sp>
        <p:nvSpPr>
          <p:cNvPr id="5" name="Podtytuł 4">
            <a:extLst>
              <a:ext uri="{FF2B5EF4-FFF2-40B4-BE49-F238E27FC236}">
                <a16:creationId xmlns:a16="http://schemas.microsoft.com/office/drawing/2014/main" id="{2A88CD8B-3268-72AD-8FB3-CC716975C6B7}"/>
              </a:ext>
            </a:extLst>
          </p:cNvPr>
          <p:cNvSpPr>
            <a:spLocks noGrp="1"/>
          </p:cNvSpPr>
          <p:nvPr>
            <p:ph type="subTitle" idx="1"/>
          </p:nvPr>
        </p:nvSpPr>
        <p:spPr/>
        <p:txBody>
          <a:bodyPr/>
          <a:lstStyle/>
          <a:p>
            <a:r>
              <a:rPr lang="pl-PL" dirty="0">
                <a:solidFill>
                  <a:srgbClr val="0070C0"/>
                </a:solidFill>
              </a:rPr>
              <a:t>/wytyczne podstawowe/</a:t>
            </a:r>
          </a:p>
        </p:txBody>
      </p:sp>
      <p:pic>
        <p:nvPicPr>
          <p:cNvPr id="6" name="Obraz 5">
            <a:extLst>
              <a:ext uri="{FF2B5EF4-FFF2-40B4-BE49-F238E27FC236}">
                <a16:creationId xmlns:a16="http://schemas.microsoft.com/office/drawing/2014/main" id="{43287738-4B53-980D-B65A-28F76C55AC82}"/>
              </a:ext>
            </a:extLst>
          </p:cNvPr>
          <p:cNvPicPr>
            <a:picLocks noChangeAspect="1"/>
          </p:cNvPicPr>
          <p:nvPr/>
        </p:nvPicPr>
        <p:blipFill>
          <a:blip r:embed="rId2"/>
          <a:stretch>
            <a:fillRect/>
          </a:stretch>
        </p:blipFill>
        <p:spPr>
          <a:xfrm>
            <a:off x="0" y="0"/>
            <a:ext cx="12192000" cy="1502494"/>
          </a:xfrm>
          <a:prstGeom prst="rect">
            <a:avLst/>
          </a:prstGeom>
        </p:spPr>
      </p:pic>
    </p:spTree>
    <p:extLst>
      <p:ext uri="{BB962C8B-B14F-4D97-AF65-F5344CB8AC3E}">
        <p14:creationId xmlns:p14="http://schemas.microsoft.com/office/powerpoint/2010/main" val="406815007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37D02-3B68-5343-F149-33762E9504D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873B3CE-D1DC-A529-FA6D-375463454DB0}"/>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Ogólne zasady kwalifikowalności</a:t>
            </a:r>
            <a:br>
              <a:rPr lang="pl-PL" sz="2800" b="1" cap="none" dirty="0">
                <a:solidFill>
                  <a:srgbClr val="0070C0"/>
                </a:solidFill>
              </a:rPr>
            </a:br>
            <a:endParaRPr lang="pl-PL" sz="2800" cap="none" dirty="0">
              <a:solidFill>
                <a:srgbClr val="0070C0"/>
              </a:solidFill>
            </a:endParaRPr>
          </a:p>
        </p:txBody>
      </p:sp>
      <p:sp>
        <p:nvSpPr>
          <p:cNvPr id="6" name="Symbol zastępczy numeru slajdu 5">
            <a:extLst>
              <a:ext uri="{FF2B5EF4-FFF2-40B4-BE49-F238E27FC236}">
                <a16:creationId xmlns:a16="http://schemas.microsoft.com/office/drawing/2014/main" id="{F664E22D-4A59-B442-6697-D3138416167E}"/>
              </a:ext>
            </a:extLst>
          </p:cNvPr>
          <p:cNvSpPr>
            <a:spLocks noGrp="1"/>
          </p:cNvSpPr>
          <p:nvPr>
            <p:ph type="sldNum" sz="quarter" idx="12"/>
          </p:nvPr>
        </p:nvSpPr>
        <p:spPr/>
        <p:txBody>
          <a:bodyPr/>
          <a:lstStyle/>
          <a:p>
            <a:fld id="{28844951-7827-47D4-8276-7DDE1FA7D85A}" type="slidenum">
              <a:rPr lang="pl-PL" noProof="0" smtClean="0"/>
              <a:pPr/>
              <a:t>22</a:t>
            </a:fld>
            <a:endParaRPr lang="pl-PL" noProof="0"/>
          </a:p>
        </p:txBody>
      </p:sp>
      <p:sp>
        <p:nvSpPr>
          <p:cNvPr id="4" name="Symbol zastępczy zawartości 3">
            <a:extLst>
              <a:ext uri="{FF2B5EF4-FFF2-40B4-BE49-F238E27FC236}">
                <a16:creationId xmlns:a16="http://schemas.microsoft.com/office/drawing/2014/main" id="{2489B179-7165-A557-B46D-065069909619}"/>
              </a:ext>
            </a:extLst>
          </p:cNvPr>
          <p:cNvSpPr>
            <a:spLocks noGrp="1"/>
          </p:cNvSpPr>
          <p:nvPr>
            <p:ph idx="1"/>
          </p:nvPr>
        </p:nvSpPr>
        <p:spPr>
          <a:xfrm>
            <a:off x="291402" y="1297520"/>
            <a:ext cx="11214798" cy="4428797"/>
          </a:xfrm>
        </p:spPr>
        <p:txBody>
          <a:bodyPr>
            <a:noAutofit/>
          </a:bodyPr>
          <a:lstStyle/>
          <a:p>
            <a:pPr marL="457200" indent="-457200">
              <a:lnSpc>
                <a:spcPct val="114000"/>
              </a:lnSpc>
              <a:spcBef>
                <a:spcPts val="0"/>
              </a:spcBef>
              <a:buFont typeface="+mj-lt"/>
              <a:buAutoNum type="arabicPeriod"/>
            </a:pPr>
            <a:r>
              <a:rPr lang="pl-PL" sz="1800" dirty="0"/>
              <a:t>Wytyczne szczegółowe mogą określać koszty kwalifikowalne lub zakres operacji/inwestycji objętej pomocą.</a:t>
            </a:r>
          </a:p>
          <a:p>
            <a:pPr marL="457200" indent="-457200">
              <a:lnSpc>
                <a:spcPct val="114000"/>
              </a:lnSpc>
              <a:spcBef>
                <a:spcPts val="0"/>
              </a:spcBef>
              <a:buFont typeface="+mj-lt"/>
              <a:buAutoNum type="arabicPeriod"/>
            </a:pPr>
            <a:r>
              <a:rPr lang="pl-PL" sz="1800" dirty="0"/>
              <a:t>W zakresie inwestycji realizowanych w ramach art. 73 i art. 77 rozporządzenia 2021/2115 finansowanych w formie dotacji do kosztów kwalifikowalnych zalicza się w szczególności koszty:</a:t>
            </a:r>
          </a:p>
          <a:p>
            <a:pPr marL="914400" lvl="1" indent="-457200">
              <a:lnSpc>
                <a:spcPct val="114000"/>
              </a:lnSpc>
              <a:spcBef>
                <a:spcPts val="0"/>
              </a:spcBef>
              <a:buFont typeface="+mj-lt"/>
              <a:buAutoNum type="alphaLcParenR"/>
            </a:pPr>
            <a:r>
              <a:rPr lang="pl-PL" sz="1800" dirty="0"/>
              <a:t>transportu do miejsca realizacji operacji materiałów służących realizacji operacji oraz maszyn i urządzeń objętych operacją, a także koszty montażu;</a:t>
            </a:r>
          </a:p>
          <a:p>
            <a:pPr marL="914400" lvl="1" indent="-457200">
              <a:lnSpc>
                <a:spcPct val="114000"/>
              </a:lnSpc>
              <a:spcBef>
                <a:spcPts val="0"/>
              </a:spcBef>
              <a:buFont typeface="+mj-lt"/>
              <a:buAutoNum type="alphaLcParenR"/>
            </a:pPr>
            <a:r>
              <a:rPr lang="pl-PL" sz="1800" dirty="0"/>
              <a:t>rozbiórki i utylizacji materiałów szkodliwych pochodzących z rozbiórki pod warunkiem, że rozbiórka jest niezbędna w celu realizacji operacji.</a:t>
            </a:r>
          </a:p>
          <a:p>
            <a:pPr marL="457200" indent="-457200">
              <a:lnSpc>
                <a:spcPct val="114000"/>
              </a:lnSpc>
              <a:spcBef>
                <a:spcPts val="0"/>
              </a:spcBef>
              <a:buFont typeface="+mj-lt"/>
              <a:buAutoNum type="arabicPeriod"/>
            </a:pPr>
            <a:r>
              <a:rPr lang="pl-PL" sz="1800" dirty="0"/>
              <a:t>Do kosztów ogólnych zalicza się w szczególności koszty:</a:t>
            </a:r>
          </a:p>
          <a:p>
            <a:pPr marL="457200" lvl="1" indent="0">
              <a:lnSpc>
                <a:spcPct val="114000"/>
              </a:lnSpc>
              <a:spcBef>
                <a:spcPts val="0"/>
              </a:spcBef>
              <a:buNone/>
            </a:pPr>
            <a:r>
              <a:rPr lang="pl-PL" sz="1800" b="1" dirty="0"/>
              <a:t>1) przygotowania dokumentacji technicznej </a:t>
            </a:r>
            <a:r>
              <a:rPr lang="pl-PL" sz="1800" dirty="0"/>
              <a:t>operacji, w tym:</a:t>
            </a:r>
          </a:p>
          <a:p>
            <a:pPr marL="914400" lvl="1" indent="-457200">
              <a:lnSpc>
                <a:spcPct val="114000"/>
              </a:lnSpc>
              <a:spcBef>
                <a:spcPts val="0"/>
              </a:spcBef>
              <a:buFont typeface="+mj-lt"/>
              <a:buAutoNum type="alphaLcParenR"/>
            </a:pPr>
            <a:r>
              <a:rPr lang="pl-PL" sz="1800" dirty="0"/>
              <a:t>kosztorysów inwestorskich,</a:t>
            </a:r>
          </a:p>
          <a:p>
            <a:pPr marL="914400" lvl="1" indent="-457200">
              <a:lnSpc>
                <a:spcPct val="114000"/>
              </a:lnSpc>
              <a:spcBef>
                <a:spcPts val="0"/>
              </a:spcBef>
              <a:buFont typeface="+mj-lt"/>
              <a:buAutoNum type="alphaLcParenR"/>
            </a:pPr>
            <a:r>
              <a:rPr lang="pl-PL" sz="1800" dirty="0"/>
              <a:t>projektów budowlanych,</a:t>
            </a:r>
          </a:p>
          <a:p>
            <a:pPr marL="914400" lvl="1" indent="-457200">
              <a:lnSpc>
                <a:spcPct val="114000"/>
              </a:lnSpc>
              <a:spcBef>
                <a:spcPts val="0"/>
              </a:spcBef>
              <a:buFont typeface="+mj-lt"/>
              <a:buAutoNum type="alphaLcParenR"/>
            </a:pPr>
            <a:r>
              <a:rPr lang="pl-PL" sz="1800" dirty="0"/>
              <a:t>wypisów i wyrysów z ewidencji gruntów i budynków,</a:t>
            </a:r>
          </a:p>
          <a:p>
            <a:pPr marL="914400" lvl="1" indent="-457200">
              <a:lnSpc>
                <a:spcPct val="114000"/>
              </a:lnSpc>
              <a:spcBef>
                <a:spcPts val="0"/>
              </a:spcBef>
              <a:buFont typeface="+mj-lt"/>
              <a:buAutoNum type="alphaLcParenR"/>
            </a:pPr>
            <a:r>
              <a:rPr lang="pl-PL" sz="1800" dirty="0"/>
              <a:t>projektu OZE (odnawialne źródła energii) i termomodernizacji,</a:t>
            </a:r>
          </a:p>
          <a:p>
            <a:pPr marL="914400" lvl="1" indent="-457200">
              <a:lnSpc>
                <a:spcPct val="114000"/>
              </a:lnSpc>
              <a:spcBef>
                <a:spcPts val="0"/>
              </a:spcBef>
              <a:buFont typeface="+mj-lt"/>
              <a:buAutoNum type="alphaLcParenR"/>
            </a:pPr>
            <a:r>
              <a:rPr lang="pl-PL" sz="1800" dirty="0"/>
              <a:t>audytu energetycznego;</a:t>
            </a:r>
          </a:p>
          <a:p>
            <a:pPr marL="457200" lvl="1" indent="0">
              <a:lnSpc>
                <a:spcPct val="114000"/>
              </a:lnSpc>
              <a:spcBef>
                <a:spcPts val="0"/>
              </a:spcBef>
              <a:buNone/>
            </a:pPr>
            <a:r>
              <a:rPr lang="pl-PL" sz="1800" b="1" dirty="0"/>
              <a:t>2) sprawowania nadzoru inwestorskiego lub autorskiego;</a:t>
            </a:r>
          </a:p>
          <a:p>
            <a:pPr marL="457200" lvl="1" indent="0">
              <a:lnSpc>
                <a:spcPct val="114000"/>
              </a:lnSpc>
              <a:spcBef>
                <a:spcPts val="0"/>
              </a:spcBef>
              <a:buNone/>
            </a:pPr>
            <a:r>
              <a:rPr lang="pl-PL" sz="1800" b="1" dirty="0"/>
              <a:t>3) związane z kierowaniem robotami budowlanymi.</a:t>
            </a:r>
          </a:p>
          <a:p>
            <a:pPr>
              <a:lnSpc>
                <a:spcPct val="114000"/>
              </a:lnSpc>
              <a:spcBef>
                <a:spcPts val="0"/>
              </a:spcBef>
            </a:pPr>
            <a:endParaRPr lang="pl-PL" sz="1800" dirty="0"/>
          </a:p>
        </p:txBody>
      </p:sp>
    </p:spTree>
    <p:extLst>
      <p:ext uri="{BB962C8B-B14F-4D97-AF65-F5344CB8AC3E}">
        <p14:creationId xmlns:p14="http://schemas.microsoft.com/office/powerpoint/2010/main" val="113355395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45648-2608-8B2C-7521-DD41CBA823F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66244BD-7084-1D7A-6C8A-FC3FADC314EE}"/>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Ogólne zasady kwalifikowalności</a:t>
            </a:r>
            <a:br>
              <a:rPr lang="pl-PL" sz="2800" b="1" cap="none" dirty="0">
                <a:solidFill>
                  <a:srgbClr val="0070C0"/>
                </a:solidFill>
              </a:rPr>
            </a:br>
            <a:endParaRPr lang="pl-PL" sz="2800" cap="none" dirty="0">
              <a:solidFill>
                <a:srgbClr val="0070C0"/>
              </a:solidFill>
            </a:endParaRPr>
          </a:p>
        </p:txBody>
      </p:sp>
      <p:sp>
        <p:nvSpPr>
          <p:cNvPr id="6" name="Symbol zastępczy numeru slajdu 5">
            <a:extLst>
              <a:ext uri="{FF2B5EF4-FFF2-40B4-BE49-F238E27FC236}">
                <a16:creationId xmlns:a16="http://schemas.microsoft.com/office/drawing/2014/main" id="{B1A81BA3-6056-9382-E3E6-C3C15FEDC897}"/>
              </a:ext>
            </a:extLst>
          </p:cNvPr>
          <p:cNvSpPr>
            <a:spLocks noGrp="1"/>
          </p:cNvSpPr>
          <p:nvPr>
            <p:ph type="sldNum" sz="quarter" idx="12"/>
          </p:nvPr>
        </p:nvSpPr>
        <p:spPr/>
        <p:txBody>
          <a:bodyPr/>
          <a:lstStyle/>
          <a:p>
            <a:fld id="{28844951-7827-47D4-8276-7DDE1FA7D85A}" type="slidenum">
              <a:rPr lang="pl-PL" noProof="0" smtClean="0"/>
              <a:pPr/>
              <a:t>23</a:t>
            </a:fld>
            <a:endParaRPr lang="pl-PL" noProof="0"/>
          </a:p>
        </p:txBody>
      </p:sp>
      <p:sp>
        <p:nvSpPr>
          <p:cNvPr id="4" name="Symbol zastępczy zawartości 3">
            <a:extLst>
              <a:ext uri="{FF2B5EF4-FFF2-40B4-BE49-F238E27FC236}">
                <a16:creationId xmlns:a16="http://schemas.microsoft.com/office/drawing/2014/main" id="{357C5C1F-195B-6EEF-939B-B7595505E0B8}"/>
              </a:ext>
            </a:extLst>
          </p:cNvPr>
          <p:cNvSpPr>
            <a:spLocks noGrp="1"/>
          </p:cNvSpPr>
          <p:nvPr>
            <p:ph idx="1"/>
          </p:nvPr>
        </p:nvSpPr>
        <p:spPr>
          <a:xfrm>
            <a:off x="291402" y="1297520"/>
            <a:ext cx="11214798" cy="4428797"/>
          </a:xfrm>
        </p:spPr>
        <p:txBody>
          <a:bodyPr>
            <a:noAutofit/>
          </a:bodyPr>
          <a:lstStyle/>
          <a:p>
            <a:pPr marL="457200" indent="-457200">
              <a:lnSpc>
                <a:spcPct val="114000"/>
              </a:lnSpc>
              <a:spcBef>
                <a:spcPts val="0"/>
              </a:spcBef>
              <a:buFont typeface="+mj-lt"/>
              <a:buAutoNum type="arabicPeriod" startAt="4"/>
            </a:pPr>
            <a:r>
              <a:rPr lang="pl-PL" sz="1800" dirty="0"/>
              <a:t>W przypadku gdy pomoc dotyczy zakupu nowych pojazdów, nowym pojazdem, zgodnie z przepisami prawa o ruchu drogowym, jest pojazd fabrycznie nowy, który nie był zarejestrowany.</a:t>
            </a:r>
          </a:p>
          <a:p>
            <a:pPr marL="457200" indent="-457200">
              <a:lnSpc>
                <a:spcPct val="114000"/>
              </a:lnSpc>
              <a:spcBef>
                <a:spcPts val="0"/>
              </a:spcBef>
              <a:buFont typeface="+mj-lt"/>
              <a:buAutoNum type="arabicPeriod" startAt="4"/>
            </a:pPr>
            <a:r>
              <a:rPr lang="pl-PL" sz="1800" dirty="0"/>
              <a:t>Nie są wspierane operacje/inwestycje, które mają charakter odtworzeniowy, z wyłączeniem I.13.1 w ramach operacji dotyczących dziedzictwa kulturowego.</a:t>
            </a:r>
          </a:p>
          <a:p>
            <a:pPr marL="0" indent="0">
              <a:lnSpc>
                <a:spcPct val="114000"/>
              </a:lnSpc>
              <a:spcBef>
                <a:spcPts val="0"/>
              </a:spcBef>
              <a:buNone/>
            </a:pPr>
            <a:endParaRPr lang="pl-PL" sz="1800" dirty="0"/>
          </a:p>
          <a:p>
            <a:pPr marL="457200" lvl="1" indent="0">
              <a:lnSpc>
                <a:spcPct val="114000"/>
              </a:lnSpc>
              <a:spcBef>
                <a:spcPts val="0"/>
              </a:spcBef>
              <a:buNone/>
            </a:pPr>
            <a:r>
              <a:rPr lang="pl-PL" sz="1800" dirty="0">
                <a:solidFill>
                  <a:srgbClr val="201449"/>
                </a:solidFill>
              </a:rPr>
              <a:t>Inwestycja odtworzeniowa polega na zastąpieniu istniejącego budynku lub rzeczy ruchomej (np. maszyny, urządzenia, wyposażenia, budowli, obiektu małej architektury) lub ich części nowym odtworzonym budynkiem lub rzeczą ruchomą, bez zwiększania zdolności produkcyjnych o co najmniej 25% lub bez gruntownej zmiany charakteru produkcji czy zastosowanej technologii.</a:t>
            </a:r>
          </a:p>
        </p:txBody>
      </p:sp>
    </p:spTree>
    <p:extLst>
      <p:ext uri="{BB962C8B-B14F-4D97-AF65-F5344CB8AC3E}">
        <p14:creationId xmlns:p14="http://schemas.microsoft.com/office/powerpoint/2010/main" val="377754591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59F91-2D45-9D9D-5E19-AD432D9C45A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4C92455-782D-CA87-CAFD-8F64FEE72E6B}"/>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Za inwestycje</a:t>
            </a:r>
            <a:br>
              <a:rPr lang="pl-PL" sz="2800" b="1" cap="none" dirty="0">
                <a:solidFill>
                  <a:srgbClr val="0070C0"/>
                </a:solidFill>
              </a:rPr>
            </a:br>
            <a:r>
              <a:rPr lang="pl-PL" sz="2800" b="1" cap="none" dirty="0">
                <a:solidFill>
                  <a:srgbClr val="0070C0"/>
                </a:solidFill>
              </a:rPr>
              <a:t>niekwalifikujące </a:t>
            </a:r>
            <a:r>
              <a:rPr lang="pl-PL" sz="2800" cap="none" dirty="0">
                <a:solidFill>
                  <a:srgbClr val="0070C0"/>
                </a:solidFill>
              </a:rPr>
              <a:t>się do przyznania pomocy uznaje się w szczególności</a:t>
            </a:r>
            <a:r>
              <a:rPr lang="pl-PL" sz="2800" b="1" cap="none" dirty="0">
                <a:solidFill>
                  <a:srgbClr val="0070C0"/>
                </a:solidFill>
              </a:rPr>
              <a:t>:</a:t>
            </a:r>
          </a:p>
        </p:txBody>
      </p:sp>
      <p:sp>
        <p:nvSpPr>
          <p:cNvPr id="6" name="Symbol zastępczy numeru slajdu 5">
            <a:extLst>
              <a:ext uri="{FF2B5EF4-FFF2-40B4-BE49-F238E27FC236}">
                <a16:creationId xmlns:a16="http://schemas.microsoft.com/office/drawing/2014/main" id="{090C1259-BA4C-F43B-A489-A1AD33017FBC}"/>
              </a:ext>
            </a:extLst>
          </p:cNvPr>
          <p:cNvSpPr>
            <a:spLocks noGrp="1"/>
          </p:cNvSpPr>
          <p:nvPr>
            <p:ph type="sldNum" sz="quarter" idx="12"/>
          </p:nvPr>
        </p:nvSpPr>
        <p:spPr/>
        <p:txBody>
          <a:bodyPr/>
          <a:lstStyle/>
          <a:p>
            <a:fld id="{28844951-7827-47D4-8276-7DDE1FA7D85A}" type="slidenum">
              <a:rPr lang="pl-PL" noProof="0" smtClean="0"/>
              <a:pPr/>
              <a:t>24</a:t>
            </a:fld>
            <a:endParaRPr lang="pl-PL" noProof="0"/>
          </a:p>
        </p:txBody>
      </p:sp>
      <p:sp>
        <p:nvSpPr>
          <p:cNvPr id="4" name="Symbol zastępczy zawartości 3">
            <a:extLst>
              <a:ext uri="{FF2B5EF4-FFF2-40B4-BE49-F238E27FC236}">
                <a16:creationId xmlns:a16="http://schemas.microsoft.com/office/drawing/2014/main" id="{EADA28CA-EF0C-EC0C-F2E6-74F8600D98C9}"/>
              </a:ext>
            </a:extLst>
          </p:cNvPr>
          <p:cNvSpPr>
            <a:spLocks noGrp="1"/>
          </p:cNvSpPr>
          <p:nvPr>
            <p:ph idx="1"/>
          </p:nvPr>
        </p:nvSpPr>
        <p:spPr>
          <a:xfrm>
            <a:off x="685800" y="1789889"/>
            <a:ext cx="10820400" cy="4428797"/>
          </a:xfrm>
        </p:spPr>
        <p:txBody>
          <a:bodyPr>
            <a:normAutofit/>
          </a:bodyPr>
          <a:lstStyle/>
          <a:p>
            <a:pPr marL="457200" indent="-457200">
              <a:lnSpc>
                <a:spcPct val="114000"/>
              </a:lnSpc>
              <a:spcBef>
                <a:spcPts val="0"/>
              </a:spcBef>
              <a:buFont typeface="+mj-lt"/>
              <a:buAutoNum type="arabicPeriod"/>
            </a:pPr>
            <a:r>
              <a:rPr lang="pl-PL" sz="2000" dirty="0"/>
              <a:t>koszty poniesione przed dniem, w którym został złożony wniosek o przyznanie pomocy, a w przypadku kosztów ogólnych – przed dniem 1 stycznia 2023 r.;</a:t>
            </a:r>
          </a:p>
          <a:p>
            <a:pPr marL="457200" indent="-457200">
              <a:lnSpc>
                <a:spcPct val="114000"/>
              </a:lnSpc>
              <a:spcBef>
                <a:spcPts val="0"/>
              </a:spcBef>
              <a:buFont typeface="+mj-lt"/>
              <a:buAutoNum type="arabicPeriod"/>
            </a:pPr>
            <a:r>
              <a:rPr lang="pl-PL" sz="2000" dirty="0"/>
              <a:t>koszty ogólne związane z operacją w części przekraczającej 10% pozostałych kosztów kwalifikowalnych; </a:t>
            </a:r>
          </a:p>
          <a:p>
            <a:pPr marL="457200" indent="-457200">
              <a:lnSpc>
                <a:spcPct val="114000"/>
              </a:lnSpc>
              <a:spcBef>
                <a:spcPts val="0"/>
              </a:spcBef>
              <a:buFont typeface="+mj-lt"/>
              <a:buAutoNum type="arabicPeriod"/>
            </a:pPr>
            <a:r>
              <a:rPr lang="pl-PL" sz="2000" dirty="0"/>
              <a:t>koszty remontu budynków lub budowli, jeśli nie jest on połączony z ich modernizacją;</a:t>
            </a:r>
          </a:p>
          <a:p>
            <a:pPr marL="457200" indent="-457200">
              <a:lnSpc>
                <a:spcPct val="114000"/>
              </a:lnSpc>
              <a:spcBef>
                <a:spcPts val="0"/>
              </a:spcBef>
              <a:buFont typeface="+mj-lt"/>
              <a:buAutoNum type="arabicPeriod"/>
            </a:pPr>
            <a:r>
              <a:rPr lang="pl-PL" sz="2000" dirty="0"/>
              <a:t>koszty zakupu nieruchomości;</a:t>
            </a:r>
          </a:p>
          <a:p>
            <a:pPr marL="457200" indent="-457200">
              <a:lnSpc>
                <a:spcPct val="114000"/>
              </a:lnSpc>
              <a:spcBef>
                <a:spcPts val="0"/>
              </a:spcBef>
              <a:buFont typeface="+mj-lt"/>
              <a:buAutoNum type="arabicPeriod"/>
            </a:pPr>
            <a:r>
              <a:rPr lang="pl-PL" sz="2000" dirty="0"/>
              <a:t>koszty zakładania sadów i plantacji wieloletnich oraz wymiany w nich </a:t>
            </a:r>
            <a:r>
              <a:rPr lang="pl-PL" sz="2000" dirty="0" err="1"/>
              <a:t>nasadzeń</a:t>
            </a:r>
            <a:r>
              <a:rPr lang="pl-PL" sz="2000" dirty="0"/>
              <a:t>;</a:t>
            </a:r>
          </a:p>
          <a:p>
            <a:pPr marL="457200" indent="-457200">
              <a:lnSpc>
                <a:spcPct val="114000"/>
              </a:lnSpc>
              <a:spcBef>
                <a:spcPts val="0"/>
              </a:spcBef>
              <a:buFont typeface="+mj-lt"/>
              <a:buAutoNum type="arabicPeriod"/>
            </a:pPr>
            <a:r>
              <a:rPr lang="pl-PL" sz="2000" dirty="0"/>
              <a:t>koszty leasingu zwrotnego oraz dodatkowe koszty związane z umową leasingu, takie jak marża finansującego i ubezpieczenie;</a:t>
            </a:r>
          </a:p>
          <a:p>
            <a:pPr>
              <a:lnSpc>
                <a:spcPct val="114000"/>
              </a:lnSpc>
              <a:spcBef>
                <a:spcPts val="0"/>
              </a:spcBef>
            </a:pPr>
            <a:endParaRPr lang="pl-PL" sz="2000" dirty="0"/>
          </a:p>
        </p:txBody>
      </p:sp>
    </p:spTree>
    <p:extLst>
      <p:ext uri="{BB962C8B-B14F-4D97-AF65-F5344CB8AC3E}">
        <p14:creationId xmlns:p14="http://schemas.microsoft.com/office/powerpoint/2010/main" val="289658620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F75A4-EC63-A695-7A36-20BDB4A0334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FBD803A-02C1-D592-8384-4B2EA17894A1}"/>
              </a:ext>
            </a:extLst>
          </p:cNvPr>
          <p:cNvSpPr>
            <a:spLocks noGrp="1"/>
          </p:cNvSpPr>
          <p:nvPr>
            <p:ph type="title"/>
          </p:nvPr>
        </p:nvSpPr>
        <p:spPr>
          <a:xfrm>
            <a:off x="3076470" y="746125"/>
            <a:ext cx="8610600" cy="915137"/>
          </a:xfrm>
        </p:spPr>
        <p:txBody>
          <a:bodyPr>
            <a:noAutofit/>
          </a:bodyPr>
          <a:lstStyle/>
          <a:p>
            <a:r>
              <a:rPr lang="pl-PL" sz="2800" cap="none" dirty="0">
                <a:solidFill>
                  <a:srgbClr val="0070C0"/>
                </a:solidFill>
              </a:rPr>
              <a:t>Za inwestycje</a:t>
            </a:r>
            <a:br>
              <a:rPr lang="pl-PL" sz="2800" b="1" cap="none" dirty="0">
                <a:solidFill>
                  <a:srgbClr val="0070C0"/>
                </a:solidFill>
              </a:rPr>
            </a:br>
            <a:r>
              <a:rPr lang="pl-PL" sz="2800" b="1" cap="none" dirty="0">
                <a:solidFill>
                  <a:srgbClr val="0070C0"/>
                </a:solidFill>
              </a:rPr>
              <a:t>niekwalifikujące </a:t>
            </a:r>
            <a:r>
              <a:rPr lang="pl-PL" sz="2800" cap="none" dirty="0">
                <a:solidFill>
                  <a:srgbClr val="0070C0"/>
                </a:solidFill>
              </a:rPr>
              <a:t>się do przyznania pomocy uznaje się w szczególności:</a:t>
            </a:r>
          </a:p>
        </p:txBody>
      </p:sp>
      <p:sp>
        <p:nvSpPr>
          <p:cNvPr id="6" name="Symbol zastępczy numeru slajdu 5">
            <a:extLst>
              <a:ext uri="{FF2B5EF4-FFF2-40B4-BE49-F238E27FC236}">
                <a16:creationId xmlns:a16="http://schemas.microsoft.com/office/drawing/2014/main" id="{709B4AD1-83AA-E6FE-796A-371F36923EC1}"/>
              </a:ext>
            </a:extLst>
          </p:cNvPr>
          <p:cNvSpPr>
            <a:spLocks noGrp="1"/>
          </p:cNvSpPr>
          <p:nvPr>
            <p:ph type="sldNum" sz="quarter" idx="12"/>
          </p:nvPr>
        </p:nvSpPr>
        <p:spPr/>
        <p:txBody>
          <a:bodyPr/>
          <a:lstStyle/>
          <a:p>
            <a:fld id="{28844951-7827-47D4-8276-7DDE1FA7D85A}" type="slidenum">
              <a:rPr lang="pl-PL" noProof="0" smtClean="0"/>
              <a:pPr/>
              <a:t>25</a:t>
            </a:fld>
            <a:endParaRPr lang="pl-PL" noProof="0"/>
          </a:p>
        </p:txBody>
      </p:sp>
      <p:sp>
        <p:nvSpPr>
          <p:cNvPr id="4" name="Symbol zastępczy zawartości 3">
            <a:extLst>
              <a:ext uri="{FF2B5EF4-FFF2-40B4-BE49-F238E27FC236}">
                <a16:creationId xmlns:a16="http://schemas.microsoft.com/office/drawing/2014/main" id="{5842C985-97D8-EC4A-8080-4D726F975537}"/>
              </a:ext>
            </a:extLst>
          </p:cNvPr>
          <p:cNvSpPr>
            <a:spLocks noGrp="1"/>
          </p:cNvSpPr>
          <p:nvPr>
            <p:ph idx="1"/>
          </p:nvPr>
        </p:nvSpPr>
        <p:spPr>
          <a:xfrm>
            <a:off x="685800" y="1789889"/>
            <a:ext cx="10820400" cy="4428797"/>
          </a:xfrm>
        </p:spPr>
        <p:txBody>
          <a:bodyPr>
            <a:normAutofit fontScale="92500" lnSpcReduction="20000"/>
          </a:bodyPr>
          <a:lstStyle/>
          <a:p>
            <a:pPr marL="457200" indent="-457200">
              <a:lnSpc>
                <a:spcPct val="124000"/>
              </a:lnSpc>
              <a:spcBef>
                <a:spcPts val="0"/>
              </a:spcBef>
              <a:buFont typeface="+mj-lt"/>
              <a:buAutoNum type="arabicPeriod" startAt="7"/>
            </a:pPr>
            <a:r>
              <a:rPr lang="pl-PL" dirty="0"/>
              <a:t>podatek od wartości dodanej (VAT):</a:t>
            </a:r>
          </a:p>
          <a:p>
            <a:pPr marL="914400" lvl="1" indent="-457200">
              <a:lnSpc>
                <a:spcPct val="124000"/>
              </a:lnSpc>
              <a:spcBef>
                <a:spcPts val="0"/>
              </a:spcBef>
              <a:buFont typeface="+mj-lt"/>
              <a:buAutoNum type="alphaLcParenR"/>
            </a:pPr>
            <a:r>
              <a:rPr lang="pl-PL" dirty="0"/>
              <a:t>w przypadku wnioskodawcy będącego rolnikiem w rozumieniu art. 3 pkt 1 rozporządzenia 2021/2115 uznaje się, że VAT jest kosztem  niekwalifikowalnym,</a:t>
            </a:r>
          </a:p>
          <a:p>
            <a:pPr marL="914400" lvl="1" indent="-457200">
              <a:lnSpc>
                <a:spcPct val="124000"/>
              </a:lnSpc>
              <a:spcBef>
                <a:spcPts val="0"/>
              </a:spcBef>
              <a:buFont typeface="+mj-lt"/>
              <a:buAutoNum type="alphaLcParenR"/>
            </a:pPr>
            <a:r>
              <a:rPr lang="pl-PL" dirty="0"/>
              <a:t>w przypadku wnioskodawcy innego niż w lit. a – VAT jest kosztem niekwalifikowalnym, z wyjątkiem przypadków gdy nie podlega on  odzyskaniu na podstawie krajowych przepisów o podatku VAT;</a:t>
            </a:r>
          </a:p>
          <a:p>
            <a:pPr marL="457200" indent="-457200">
              <a:lnSpc>
                <a:spcPct val="124000"/>
              </a:lnSpc>
              <a:spcBef>
                <a:spcPts val="0"/>
              </a:spcBef>
              <a:buFont typeface="+mj-lt"/>
              <a:buAutoNum type="arabicPeriod" startAt="7"/>
            </a:pPr>
            <a:r>
              <a:rPr lang="pl-PL" dirty="0"/>
              <a:t>koszty zakupu używanych maszyn, urządzeń, wyposażenia, w tym również ich instalacji;</a:t>
            </a:r>
          </a:p>
          <a:p>
            <a:pPr marL="457200" indent="-457200">
              <a:lnSpc>
                <a:spcPct val="124000"/>
              </a:lnSpc>
              <a:spcBef>
                <a:spcPts val="0"/>
              </a:spcBef>
              <a:buFont typeface="+mj-lt"/>
              <a:buAutoNum type="arabicPeriod" startAt="7"/>
            </a:pPr>
            <a:r>
              <a:rPr lang="pl-PL" dirty="0"/>
              <a:t>koszty zakupu zwierząt, nasion i ich siewu oraz roślin jednorocznych i ich sadzenia;</a:t>
            </a:r>
          </a:p>
          <a:p>
            <a:pPr marL="457200" indent="-457200">
              <a:lnSpc>
                <a:spcPct val="124000"/>
              </a:lnSpc>
              <a:spcBef>
                <a:spcPts val="0"/>
              </a:spcBef>
              <a:buFont typeface="+mj-lt"/>
              <a:buAutoNum type="arabicPeriod" startAt="7"/>
            </a:pPr>
            <a:r>
              <a:rPr lang="pl-PL" dirty="0"/>
              <a:t> koszty zakupu samochodów osobowych;</a:t>
            </a:r>
          </a:p>
          <a:p>
            <a:pPr marL="457200" indent="-457200">
              <a:lnSpc>
                <a:spcPct val="124000"/>
              </a:lnSpc>
              <a:spcBef>
                <a:spcPts val="0"/>
              </a:spcBef>
              <a:buFont typeface="+mj-lt"/>
              <a:buAutoNum type="arabicPeriod" startAt="7"/>
            </a:pPr>
            <a:r>
              <a:rPr lang="pl-PL" dirty="0"/>
              <a:t> koszty rozbudowy infrastruktury sieci 5G i sieci światłowodowej;</a:t>
            </a:r>
          </a:p>
          <a:p>
            <a:pPr marL="457200" indent="-457200">
              <a:lnSpc>
                <a:spcPct val="124000"/>
              </a:lnSpc>
              <a:spcBef>
                <a:spcPts val="0"/>
              </a:spcBef>
              <a:buFont typeface="+mj-lt"/>
              <a:buAutoNum type="arabicPeriod" startAt="7"/>
            </a:pPr>
            <a:r>
              <a:rPr lang="pl-PL" dirty="0"/>
              <a:t> koszty inwestycji w nawodnienia w gospodarstwie rolnym oraz związane z tym koszty budowy ujęć wody;</a:t>
            </a:r>
            <a:endParaRPr lang="pl-PL" sz="2000" dirty="0"/>
          </a:p>
        </p:txBody>
      </p:sp>
    </p:spTree>
    <p:extLst>
      <p:ext uri="{BB962C8B-B14F-4D97-AF65-F5344CB8AC3E}">
        <p14:creationId xmlns:p14="http://schemas.microsoft.com/office/powerpoint/2010/main" val="395408203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E2378-B961-BAAF-89BE-DCA89D9A8C5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6220956-47BC-133E-FE9C-FC359463FD08}"/>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Za inwestycje</a:t>
            </a:r>
            <a:br>
              <a:rPr lang="pl-PL" sz="2800" b="1" cap="none" dirty="0">
                <a:solidFill>
                  <a:srgbClr val="0070C0"/>
                </a:solidFill>
              </a:rPr>
            </a:br>
            <a:r>
              <a:rPr lang="pl-PL" sz="2800" b="1" cap="none" dirty="0">
                <a:solidFill>
                  <a:srgbClr val="0070C0"/>
                </a:solidFill>
              </a:rPr>
              <a:t>niekwalifikujące się do przyznania pomocy uznaje się w szczególności:</a:t>
            </a:r>
          </a:p>
        </p:txBody>
      </p:sp>
      <p:sp>
        <p:nvSpPr>
          <p:cNvPr id="6" name="Symbol zastępczy numeru slajdu 5">
            <a:extLst>
              <a:ext uri="{FF2B5EF4-FFF2-40B4-BE49-F238E27FC236}">
                <a16:creationId xmlns:a16="http://schemas.microsoft.com/office/drawing/2014/main" id="{C5B9AC4B-687E-9708-64DD-4121BDFF7519}"/>
              </a:ext>
            </a:extLst>
          </p:cNvPr>
          <p:cNvSpPr>
            <a:spLocks noGrp="1"/>
          </p:cNvSpPr>
          <p:nvPr>
            <p:ph type="sldNum" sz="quarter" idx="12"/>
          </p:nvPr>
        </p:nvSpPr>
        <p:spPr/>
        <p:txBody>
          <a:bodyPr/>
          <a:lstStyle/>
          <a:p>
            <a:fld id="{28844951-7827-47D4-8276-7DDE1FA7D85A}" type="slidenum">
              <a:rPr lang="pl-PL" noProof="0" smtClean="0"/>
              <a:pPr/>
              <a:t>26</a:t>
            </a:fld>
            <a:endParaRPr lang="pl-PL" noProof="0"/>
          </a:p>
        </p:txBody>
      </p:sp>
      <p:sp>
        <p:nvSpPr>
          <p:cNvPr id="4" name="Symbol zastępczy zawartości 3">
            <a:extLst>
              <a:ext uri="{FF2B5EF4-FFF2-40B4-BE49-F238E27FC236}">
                <a16:creationId xmlns:a16="http://schemas.microsoft.com/office/drawing/2014/main" id="{5A5A4D51-0380-9316-B3C4-26C60B7C03C5}"/>
              </a:ext>
            </a:extLst>
          </p:cNvPr>
          <p:cNvSpPr>
            <a:spLocks noGrp="1"/>
          </p:cNvSpPr>
          <p:nvPr>
            <p:ph idx="1"/>
          </p:nvPr>
        </p:nvSpPr>
        <p:spPr>
          <a:xfrm>
            <a:off x="685800" y="1789889"/>
            <a:ext cx="10820400" cy="4428797"/>
          </a:xfrm>
        </p:spPr>
        <p:txBody>
          <a:bodyPr>
            <a:normAutofit fontScale="85000" lnSpcReduction="10000"/>
          </a:bodyPr>
          <a:lstStyle/>
          <a:p>
            <a:pPr marL="457200" indent="-457200">
              <a:lnSpc>
                <a:spcPct val="124000"/>
              </a:lnSpc>
              <a:spcBef>
                <a:spcPts val="0"/>
              </a:spcBef>
              <a:buFont typeface="+mj-lt"/>
              <a:buAutoNum type="arabicPeriod" startAt="13"/>
            </a:pPr>
            <a:r>
              <a:rPr lang="pl-PL" dirty="0"/>
              <a:t>koszty zakupu kotłów do spalania słomy;</a:t>
            </a:r>
          </a:p>
          <a:p>
            <a:pPr marL="457200" indent="-457200">
              <a:lnSpc>
                <a:spcPct val="124000"/>
              </a:lnSpc>
              <a:spcBef>
                <a:spcPts val="0"/>
              </a:spcBef>
              <a:buFont typeface="+mj-lt"/>
              <a:buAutoNum type="arabicPeriod" startAt="13"/>
            </a:pPr>
            <a:r>
              <a:rPr lang="pl-PL" dirty="0"/>
              <a:t>koszty inwestycji mających na celu dostosowanie do norm lub wymogów unijnych, z wyjątkiem inwestycji wspieranych na zasadach określonych w art. 73 ust. 5 rozporządzenia 2021/2115;</a:t>
            </a:r>
          </a:p>
          <a:p>
            <a:pPr marL="457200" indent="-457200">
              <a:lnSpc>
                <a:spcPct val="124000"/>
              </a:lnSpc>
              <a:spcBef>
                <a:spcPts val="0"/>
              </a:spcBef>
              <a:buFont typeface="+mj-lt"/>
              <a:buAutoNum type="arabicPeriod" startAt="13"/>
            </a:pPr>
            <a:r>
              <a:rPr lang="pl-PL" dirty="0"/>
              <a:t>koszty sporządzenia wniosku o przyznanie pomocy i wniosku o płatność;</a:t>
            </a:r>
          </a:p>
          <a:p>
            <a:pPr marL="457200" indent="-457200">
              <a:lnSpc>
                <a:spcPct val="124000"/>
              </a:lnSpc>
              <a:spcBef>
                <a:spcPts val="0"/>
              </a:spcBef>
              <a:buFont typeface="+mj-lt"/>
              <a:buAutoNum type="arabicPeriod" startAt="13"/>
            </a:pPr>
            <a:r>
              <a:rPr lang="pl-PL" dirty="0"/>
              <a:t>wkłady niepieniężne polegające na wniesieniu nieruchomości, urządzeń, materiałów (surowców), wartości niematerialnych i prawnych, ekspertyz lub nieodpłatnej pracy własnej, w tym wykonywanej przez wolontariuszy na podstawie ustawy z dnia 24 kwietnia 2003 r. o działalności pożytku publicznego i o wolontariacie lub nieodpłatnej pracy społecznej członków stowarzyszenia wykonywanej na podstawie ustawy z dnia 7 kwietnia 1989 r. Prawo o stowarzyszeniach – ze składników majątku beneficjenta lub majątku innych podmiotów;</a:t>
            </a:r>
          </a:p>
          <a:p>
            <a:pPr marL="457200" indent="-457200">
              <a:lnSpc>
                <a:spcPct val="124000"/>
              </a:lnSpc>
              <a:spcBef>
                <a:spcPts val="0"/>
              </a:spcBef>
              <a:buFont typeface="+mj-lt"/>
              <a:buAutoNum type="arabicPeriod" startAt="13"/>
            </a:pPr>
            <a:r>
              <a:rPr lang="pl-PL" dirty="0"/>
              <a:t> koszty amortyzacji;</a:t>
            </a:r>
            <a:endParaRPr lang="pl-PL" sz="2000" dirty="0"/>
          </a:p>
        </p:txBody>
      </p:sp>
    </p:spTree>
    <p:extLst>
      <p:ext uri="{BB962C8B-B14F-4D97-AF65-F5344CB8AC3E}">
        <p14:creationId xmlns:p14="http://schemas.microsoft.com/office/powerpoint/2010/main" val="124958875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82ADC-09D7-5410-F3F4-890AA53738E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82D518C-B060-D82B-331A-98F494DF99BD}"/>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Za inwestycje</a:t>
            </a:r>
            <a:br>
              <a:rPr lang="pl-PL" sz="2800" b="1" cap="none" dirty="0">
                <a:solidFill>
                  <a:srgbClr val="0070C0"/>
                </a:solidFill>
              </a:rPr>
            </a:br>
            <a:r>
              <a:rPr lang="pl-PL" sz="2800" b="1" cap="none" dirty="0">
                <a:solidFill>
                  <a:srgbClr val="0070C0"/>
                </a:solidFill>
              </a:rPr>
              <a:t>niekwalifikujące się do przyznania pomocy uznaje się w szczególności:</a:t>
            </a:r>
          </a:p>
        </p:txBody>
      </p:sp>
      <p:sp>
        <p:nvSpPr>
          <p:cNvPr id="6" name="Symbol zastępczy numeru slajdu 5">
            <a:extLst>
              <a:ext uri="{FF2B5EF4-FFF2-40B4-BE49-F238E27FC236}">
                <a16:creationId xmlns:a16="http://schemas.microsoft.com/office/drawing/2014/main" id="{89055E3E-8FAE-9901-43EB-98FF6F4B909B}"/>
              </a:ext>
            </a:extLst>
          </p:cNvPr>
          <p:cNvSpPr>
            <a:spLocks noGrp="1"/>
          </p:cNvSpPr>
          <p:nvPr>
            <p:ph type="sldNum" sz="quarter" idx="12"/>
          </p:nvPr>
        </p:nvSpPr>
        <p:spPr/>
        <p:txBody>
          <a:bodyPr/>
          <a:lstStyle/>
          <a:p>
            <a:fld id="{28844951-7827-47D4-8276-7DDE1FA7D85A}" type="slidenum">
              <a:rPr lang="pl-PL" noProof="0" smtClean="0"/>
              <a:pPr/>
              <a:t>27</a:t>
            </a:fld>
            <a:endParaRPr lang="pl-PL" noProof="0"/>
          </a:p>
        </p:txBody>
      </p:sp>
      <p:sp>
        <p:nvSpPr>
          <p:cNvPr id="4" name="Symbol zastępczy zawartości 3">
            <a:extLst>
              <a:ext uri="{FF2B5EF4-FFF2-40B4-BE49-F238E27FC236}">
                <a16:creationId xmlns:a16="http://schemas.microsoft.com/office/drawing/2014/main" id="{65835AD9-3265-E4D3-80E0-29AED3A07D1B}"/>
              </a:ext>
            </a:extLst>
          </p:cNvPr>
          <p:cNvSpPr>
            <a:spLocks noGrp="1"/>
          </p:cNvSpPr>
          <p:nvPr>
            <p:ph idx="1"/>
          </p:nvPr>
        </p:nvSpPr>
        <p:spPr>
          <a:xfrm>
            <a:off x="685800" y="1789889"/>
            <a:ext cx="10820400" cy="4428797"/>
          </a:xfrm>
        </p:spPr>
        <p:txBody>
          <a:bodyPr>
            <a:normAutofit/>
          </a:bodyPr>
          <a:lstStyle/>
          <a:p>
            <a:pPr marL="457200" indent="-457200">
              <a:lnSpc>
                <a:spcPct val="124000"/>
              </a:lnSpc>
              <a:spcBef>
                <a:spcPts val="0"/>
              </a:spcBef>
              <a:buFont typeface="+mj-lt"/>
              <a:buAutoNum type="arabicPeriod" startAt="18"/>
            </a:pPr>
            <a:r>
              <a:rPr lang="pl-PL" sz="2000" dirty="0"/>
              <a:t>koszty ubezpieczeń;</a:t>
            </a:r>
          </a:p>
          <a:p>
            <a:pPr marL="457200" indent="-457200">
              <a:lnSpc>
                <a:spcPct val="124000"/>
              </a:lnSpc>
              <a:spcBef>
                <a:spcPts val="0"/>
              </a:spcBef>
              <a:buFont typeface="+mj-lt"/>
              <a:buAutoNum type="arabicPeriod" startAt="18"/>
            </a:pPr>
            <a:r>
              <a:rPr lang="pl-PL" sz="2000" dirty="0"/>
              <a:t>koszty wynagrodzeń pracowników zatrudnionych na umowę o pracę na czas określony lub nieokreślony, umowę zlecenie lub umowę o dzieło, podróży służbowych pracowników;</a:t>
            </a:r>
          </a:p>
          <a:p>
            <a:pPr marL="457200" indent="-457200">
              <a:lnSpc>
                <a:spcPct val="124000"/>
              </a:lnSpc>
              <a:spcBef>
                <a:spcPts val="0"/>
              </a:spcBef>
              <a:buFont typeface="+mj-lt"/>
              <a:buAutoNum type="arabicPeriod" startAt="18"/>
            </a:pPr>
            <a:r>
              <a:rPr lang="pl-PL" sz="2000" dirty="0"/>
              <a:t>koszty prowadzenia bieżącej działalności gospodarczej lub statutowej, w szczególności zakupu mediów, najmu powierzchni, zakupu materiałów biurowych, obsługi finansowo-księgowej, doradztwa prawnego, opłat notarialnych, skarbowych i sądowych, wywozu odpadów; </a:t>
            </a:r>
          </a:p>
          <a:p>
            <a:pPr marL="0" indent="0">
              <a:lnSpc>
                <a:spcPct val="124000"/>
              </a:lnSpc>
              <a:spcBef>
                <a:spcPts val="0"/>
              </a:spcBef>
              <a:buNone/>
            </a:pPr>
            <a:endParaRPr lang="pl-PL" sz="2000" dirty="0"/>
          </a:p>
        </p:txBody>
      </p:sp>
    </p:spTree>
    <p:extLst>
      <p:ext uri="{BB962C8B-B14F-4D97-AF65-F5344CB8AC3E}">
        <p14:creationId xmlns:p14="http://schemas.microsoft.com/office/powerpoint/2010/main" val="395485104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A62F3-F65D-54FA-28E9-29F4B8682EB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9758F88-44D0-49F6-C3E5-E4C37FD66893}"/>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Podatek VAT</a:t>
            </a:r>
            <a:br>
              <a:rPr lang="pl-PL" sz="2800" b="1" cap="none" dirty="0">
                <a:solidFill>
                  <a:srgbClr val="0070C0"/>
                </a:solidFill>
              </a:rPr>
            </a:br>
            <a:r>
              <a:rPr lang="pl-PL" sz="2800" cap="none" dirty="0">
                <a:solidFill>
                  <a:srgbClr val="0070C0"/>
                </a:solidFill>
              </a:rPr>
              <a:t>/uszczegółowienie/</a:t>
            </a:r>
          </a:p>
        </p:txBody>
      </p:sp>
      <p:sp>
        <p:nvSpPr>
          <p:cNvPr id="6" name="Symbol zastępczy numeru slajdu 5">
            <a:extLst>
              <a:ext uri="{FF2B5EF4-FFF2-40B4-BE49-F238E27FC236}">
                <a16:creationId xmlns:a16="http://schemas.microsoft.com/office/drawing/2014/main" id="{C81DAF10-5A35-1864-5699-554F4561B87D}"/>
              </a:ext>
            </a:extLst>
          </p:cNvPr>
          <p:cNvSpPr>
            <a:spLocks noGrp="1"/>
          </p:cNvSpPr>
          <p:nvPr>
            <p:ph type="sldNum" sz="quarter" idx="12"/>
          </p:nvPr>
        </p:nvSpPr>
        <p:spPr/>
        <p:txBody>
          <a:bodyPr/>
          <a:lstStyle/>
          <a:p>
            <a:fld id="{28844951-7827-47D4-8276-7DDE1FA7D85A}" type="slidenum">
              <a:rPr lang="pl-PL" noProof="0" smtClean="0"/>
              <a:pPr/>
              <a:t>28</a:t>
            </a:fld>
            <a:endParaRPr lang="pl-PL" noProof="0"/>
          </a:p>
        </p:txBody>
      </p:sp>
      <p:sp>
        <p:nvSpPr>
          <p:cNvPr id="4" name="Symbol zastępczy zawartości 3">
            <a:extLst>
              <a:ext uri="{FF2B5EF4-FFF2-40B4-BE49-F238E27FC236}">
                <a16:creationId xmlns:a16="http://schemas.microsoft.com/office/drawing/2014/main" id="{1C69A61E-1529-BC75-F20F-C7E40552938B}"/>
              </a:ext>
            </a:extLst>
          </p:cNvPr>
          <p:cNvSpPr>
            <a:spLocks noGrp="1"/>
          </p:cNvSpPr>
          <p:nvPr>
            <p:ph idx="1"/>
          </p:nvPr>
        </p:nvSpPr>
        <p:spPr>
          <a:xfrm>
            <a:off x="685800" y="1789889"/>
            <a:ext cx="10820400" cy="4428797"/>
          </a:xfrm>
        </p:spPr>
        <p:txBody>
          <a:bodyPr>
            <a:normAutofit lnSpcReduction="10000"/>
          </a:bodyPr>
          <a:lstStyle/>
          <a:p>
            <a:pPr marL="457200" indent="-457200">
              <a:lnSpc>
                <a:spcPct val="114000"/>
              </a:lnSpc>
              <a:spcBef>
                <a:spcPts val="0"/>
              </a:spcBef>
              <a:buFont typeface="+mj-lt"/>
              <a:buAutoNum type="arabicPeriod"/>
            </a:pPr>
            <a:r>
              <a:rPr lang="pl-PL" sz="1800" dirty="0"/>
              <a:t>Podatek VAT może być kwalifikowalny w przypadku </a:t>
            </a:r>
            <a:r>
              <a:rPr lang="pl-PL" sz="1800" b="1" dirty="0"/>
              <a:t>gdy brak jest prawnej możliwości odzyskania podatku VAT zgodnie z przepisami prawa krajowego. </a:t>
            </a:r>
            <a:r>
              <a:rPr lang="pl-PL" sz="1800" dirty="0"/>
              <a:t>Oznacza to, iż zapłacony podatek VAT może być uznany za koszt kwalifikowalny wyłącznie wówczas, gdy beneficjentowi zgodnie z obowiązującym prawodawstwem krajowym nie przysługuje prawo do obniżenia kwoty podatku należnego o kwotę podatku naliczonego lub do ubiegania się o zwrot podatku VAT. </a:t>
            </a:r>
          </a:p>
          <a:p>
            <a:pPr lvl="1">
              <a:lnSpc>
                <a:spcPct val="114000"/>
              </a:lnSpc>
              <a:spcBef>
                <a:spcPts val="0"/>
              </a:spcBef>
              <a:buFont typeface="Wingdings" panose="05000000000000000000" pitchFamily="2" charset="2"/>
              <a:buChar char="ü"/>
            </a:pPr>
            <a:r>
              <a:rPr lang="pl-PL" sz="1800" dirty="0"/>
              <a:t>Posiadanie prawa (potencjalnej prawnej możliwości) wyklucza uznanie wydatku za kwalifikowalny, nawet jeśli faktycznie zwrot nie nastąpił, np. ze względu na niepodjęcie przez podmiot czynności zmierzających do realizacji tego prawa.</a:t>
            </a:r>
          </a:p>
          <a:p>
            <a:pPr marL="457200" indent="-457200">
              <a:lnSpc>
                <a:spcPct val="114000"/>
              </a:lnSpc>
              <a:spcBef>
                <a:spcPts val="0"/>
              </a:spcBef>
              <a:buFont typeface="+mj-lt"/>
              <a:buAutoNum type="arabicPeriod"/>
            </a:pPr>
            <a:r>
              <a:rPr lang="pl-PL" sz="1800" dirty="0"/>
              <a:t>Sprawdzenie statusu podatnika VAT będzie przeprowadzone </a:t>
            </a:r>
            <a:r>
              <a:rPr lang="pl-PL" sz="1800" b="1" dirty="0"/>
              <a:t>podczas weryfikacji wniosku o płatność</a:t>
            </a:r>
            <a:r>
              <a:rPr lang="pl-PL" sz="1800" dirty="0"/>
              <a:t> w oparciu o udostępnioną przez Ministerstwo Finansów bazę podatników VAT. </a:t>
            </a:r>
          </a:p>
          <a:p>
            <a:pPr marL="457200" indent="-457200">
              <a:lnSpc>
                <a:spcPct val="114000"/>
              </a:lnSpc>
              <a:spcBef>
                <a:spcPts val="0"/>
              </a:spcBef>
              <a:buFont typeface="+mj-lt"/>
              <a:buAutoNum type="arabicPeriod"/>
            </a:pPr>
            <a:r>
              <a:rPr lang="pl-PL" sz="1800" b="1" dirty="0"/>
              <a:t>Obowiązek dostarczenia interpretacji indywidualnej dotyczy tylko podmiotów</a:t>
            </a:r>
            <a:r>
              <a:rPr lang="pl-PL" sz="1800" dirty="0"/>
              <a:t>, które będą występować w ww. bazie, a do kosztów kwalifikowalnych operacji włączyły podatek VAT. Ww. interpretacja wiąże się z uzyskaniem informacji, czy podmiot ma możliwość odliczenia podatku VAT w związku z działalnością, na którą otrzyma wsparcie.</a:t>
            </a:r>
          </a:p>
        </p:txBody>
      </p:sp>
    </p:spTree>
    <p:extLst>
      <p:ext uri="{BB962C8B-B14F-4D97-AF65-F5344CB8AC3E}">
        <p14:creationId xmlns:p14="http://schemas.microsoft.com/office/powerpoint/2010/main" val="141013368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E554A-AC3F-9790-2D95-98721BFAD18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1478C2B-A8D4-7B00-5E62-160E89C93300}"/>
              </a:ext>
            </a:extLst>
          </p:cNvPr>
          <p:cNvSpPr>
            <a:spLocks noGrp="1"/>
          </p:cNvSpPr>
          <p:nvPr>
            <p:ph type="title"/>
          </p:nvPr>
        </p:nvSpPr>
        <p:spPr>
          <a:xfrm>
            <a:off x="2895600" y="288556"/>
            <a:ext cx="8610600" cy="915137"/>
          </a:xfrm>
        </p:spPr>
        <p:txBody>
          <a:bodyPr>
            <a:noAutofit/>
          </a:bodyPr>
          <a:lstStyle/>
          <a:p>
            <a:r>
              <a:rPr lang="pl-PL" sz="2800" b="1" cap="none" dirty="0">
                <a:solidFill>
                  <a:srgbClr val="0070C0"/>
                </a:solidFill>
              </a:rPr>
              <a:t>Racjonalność kosztów</a:t>
            </a:r>
          </a:p>
        </p:txBody>
      </p:sp>
      <p:sp>
        <p:nvSpPr>
          <p:cNvPr id="6" name="Symbol zastępczy numeru slajdu 5">
            <a:extLst>
              <a:ext uri="{FF2B5EF4-FFF2-40B4-BE49-F238E27FC236}">
                <a16:creationId xmlns:a16="http://schemas.microsoft.com/office/drawing/2014/main" id="{9B471A49-558E-1CD7-E1F9-7C57D04A01CA}"/>
              </a:ext>
            </a:extLst>
          </p:cNvPr>
          <p:cNvSpPr>
            <a:spLocks noGrp="1"/>
          </p:cNvSpPr>
          <p:nvPr>
            <p:ph type="sldNum" sz="quarter" idx="12"/>
          </p:nvPr>
        </p:nvSpPr>
        <p:spPr/>
        <p:txBody>
          <a:bodyPr/>
          <a:lstStyle/>
          <a:p>
            <a:fld id="{28844951-7827-47D4-8276-7DDE1FA7D85A}" type="slidenum">
              <a:rPr lang="pl-PL" noProof="0" smtClean="0"/>
              <a:pPr/>
              <a:t>29</a:t>
            </a:fld>
            <a:endParaRPr lang="pl-PL" noProof="0"/>
          </a:p>
        </p:txBody>
      </p:sp>
      <p:sp>
        <p:nvSpPr>
          <p:cNvPr id="4" name="Symbol zastępczy zawartości 3">
            <a:extLst>
              <a:ext uri="{FF2B5EF4-FFF2-40B4-BE49-F238E27FC236}">
                <a16:creationId xmlns:a16="http://schemas.microsoft.com/office/drawing/2014/main" id="{2D584B99-3315-9DB2-A7B6-BB3224A3F58D}"/>
              </a:ext>
            </a:extLst>
          </p:cNvPr>
          <p:cNvSpPr>
            <a:spLocks noGrp="1"/>
          </p:cNvSpPr>
          <p:nvPr>
            <p:ph idx="1"/>
          </p:nvPr>
        </p:nvSpPr>
        <p:spPr>
          <a:xfrm>
            <a:off x="776236" y="1016165"/>
            <a:ext cx="10820400" cy="4428797"/>
          </a:xfrm>
        </p:spPr>
        <p:txBody>
          <a:bodyPr>
            <a:normAutofit lnSpcReduction="10000"/>
          </a:bodyPr>
          <a:lstStyle/>
          <a:p>
            <a:pPr marL="0" indent="0">
              <a:buNone/>
            </a:pPr>
            <a:r>
              <a:rPr lang="pl-PL" dirty="0"/>
              <a:t>Weryfikacja racjonalności kosztów/inwestycji jest dokonywana poprzez porównanie cen zawartych </a:t>
            </a:r>
            <a:r>
              <a:rPr lang="pl-PL" b="1" dirty="0"/>
              <a:t>we wniosku o przyznanie pomocy</a:t>
            </a:r>
            <a:r>
              <a:rPr lang="pl-PL" dirty="0"/>
              <a:t>, wniosku o zmianę umowy o przyznanie pomocy lub wniosku o płatność </a:t>
            </a:r>
            <a:r>
              <a:rPr lang="pl-PL" b="1" dirty="0"/>
              <a:t>z cenami określonymi m.in.:</a:t>
            </a:r>
          </a:p>
          <a:p>
            <a:pPr marL="342900" indent="-342900">
              <a:buFont typeface="+mj-lt"/>
              <a:buAutoNum type="arabicPeriod"/>
            </a:pPr>
            <a:r>
              <a:rPr lang="pl-PL" dirty="0"/>
              <a:t>w stosowanych powszechnie aktualnych publikacjach w przedmiotowym zakresie;</a:t>
            </a:r>
          </a:p>
          <a:p>
            <a:pPr marL="342900" indent="-342900">
              <a:buFont typeface="+mj-lt"/>
              <a:buAutoNum type="arabicPeriod"/>
            </a:pPr>
            <a:r>
              <a:rPr lang="pl-PL" dirty="0"/>
              <a:t>w aktualnych cennikach branżowych, katalogach;</a:t>
            </a:r>
          </a:p>
          <a:p>
            <a:pPr marL="342900" indent="-342900">
              <a:buFont typeface="+mj-lt"/>
              <a:buAutoNum type="arabicPeriod"/>
            </a:pPr>
            <a:r>
              <a:rPr lang="pl-PL" dirty="0"/>
              <a:t>w cennikach, ofertach zamieszczonych na stronie internetowej potencjalnego wykonawcy;</a:t>
            </a:r>
          </a:p>
          <a:p>
            <a:pPr marL="342900" indent="-342900">
              <a:buFont typeface="+mj-lt"/>
              <a:buAutoNum type="arabicPeriod"/>
            </a:pPr>
            <a:r>
              <a:rPr lang="pl-PL" dirty="0"/>
              <a:t>w drodze telefonicznego rozpoznania ceny kosztu zadania u producentów urządzeń/wykonawców danego typu zadań;</a:t>
            </a:r>
          </a:p>
          <a:p>
            <a:pPr marL="342900" indent="-342900">
              <a:buFont typeface="+mj-lt"/>
              <a:buAutoNum type="arabicPeriod"/>
            </a:pPr>
            <a:r>
              <a:rPr lang="pl-PL" dirty="0"/>
              <a:t>w innych wnioskach o przyznanie pomocy lub wnioskach o płatność złożonych w podobnym czasie i o porównywalnym zakresie rzeczowym.</a:t>
            </a:r>
            <a:endParaRPr lang="pl-PL" sz="1800" dirty="0"/>
          </a:p>
        </p:txBody>
      </p:sp>
    </p:spTree>
    <p:extLst>
      <p:ext uri="{BB962C8B-B14F-4D97-AF65-F5344CB8AC3E}">
        <p14:creationId xmlns:p14="http://schemas.microsoft.com/office/powerpoint/2010/main" val="403138367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4F6018-B96D-22BA-19B4-EAB1AF0AE5CE}"/>
              </a:ext>
            </a:extLst>
          </p:cNvPr>
          <p:cNvSpPr>
            <a:spLocks noGrp="1"/>
          </p:cNvSpPr>
          <p:nvPr>
            <p:ph type="title"/>
          </p:nvPr>
        </p:nvSpPr>
        <p:spPr>
          <a:xfrm>
            <a:off x="2895600" y="306804"/>
            <a:ext cx="8610600" cy="915137"/>
          </a:xfrm>
        </p:spPr>
        <p:txBody>
          <a:bodyPr>
            <a:normAutofit fontScale="90000"/>
          </a:bodyPr>
          <a:lstStyle/>
          <a:p>
            <a:r>
              <a:rPr lang="pl-PL" b="1" cap="none" dirty="0">
                <a:solidFill>
                  <a:srgbClr val="0070C0"/>
                </a:solidFill>
              </a:rPr>
              <a:t>Schemat ubiegania się o przyznanie pomocy</a:t>
            </a:r>
            <a:br>
              <a:rPr lang="pl-PL" b="1" dirty="0">
                <a:solidFill>
                  <a:srgbClr val="0070C0"/>
                </a:solidFill>
              </a:rPr>
            </a:br>
            <a:endParaRPr lang="pl-PL" b="1" dirty="0">
              <a:solidFill>
                <a:srgbClr val="0070C0"/>
              </a:solidFill>
            </a:endParaRPr>
          </a:p>
        </p:txBody>
      </p:sp>
      <p:sp>
        <p:nvSpPr>
          <p:cNvPr id="3" name="Symbol zastępczy zawartości 2">
            <a:extLst>
              <a:ext uri="{FF2B5EF4-FFF2-40B4-BE49-F238E27FC236}">
                <a16:creationId xmlns:a16="http://schemas.microsoft.com/office/drawing/2014/main" id="{D335DC59-2D24-859D-04DA-F1686EA42E36}"/>
              </a:ext>
            </a:extLst>
          </p:cNvPr>
          <p:cNvSpPr>
            <a:spLocks noGrp="1"/>
          </p:cNvSpPr>
          <p:nvPr>
            <p:ph idx="1"/>
          </p:nvPr>
        </p:nvSpPr>
        <p:spPr>
          <a:xfrm>
            <a:off x="274300" y="1221941"/>
            <a:ext cx="10035310" cy="4759536"/>
          </a:xfrm>
          <a:solidFill>
            <a:schemeClr val="bg1"/>
          </a:solidFill>
        </p:spPr>
        <p:txBody>
          <a:bodyPr>
            <a:noAutofit/>
          </a:bodyPr>
          <a:lstStyle/>
          <a:p>
            <a:pPr marL="457200" indent="-457200">
              <a:lnSpc>
                <a:spcPct val="114000"/>
              </a:lnSpc>
              <a:spcBef>
                <a:spcPts val="0"/>
              </a:spcBef>
              <a:buAutoNum type="arabicParenR"/>
            </a:pPr>
            <a:r>
              <a:rPr lang="pl-PL" sz="1600" b="1" dirty="0"/>
              <a:t>Ogłoszenie naboru </a:t>
            </a:r>
            <a:r>
              <a:rPr lang="pl-PL" sz="1600" dirty="0"/>
              <a:t>wniosków o przyznanie pomocy – 16.03.2026 r.</a:t>
            </a:r>
          </a:p>
          <a:p>
            <a:pPr marL="457200" indent="-457200">
              <a:lnSpc>
                <a:spcPct val="114000"/>
              </a:lnSpc>
              <a:spcBef>
                <a:spcPts val="0"/>
              </a:spcBef>
              <a:buAutoNum type="arabicParenR"/>
            </a:pPr>
            <a:r>
              <a:rPr lang="pl-PL" sz="1600" b="1" dirty="0"/>
              <a:t>Nabór wniosków </a:t>
            </a:r>
            <a:r>
              <a:rPr lang="pl-PL" sz="1600" dirty="0"/>
              <a:t>o przyznanie pomocy </a:t>
            </a:r>
            <a:r>
              <a:rPr lang="pl-PL" sz="1600" b="1" dirty="0"/>
              <a:t>– 31.03.2026 r. do 14.04.2026 r.</a:t>
            </a:r>
          </a:p>
          <a:p>
            <a:pPr marL="0" indent="0">
              <a:lnSpc>
                <a:spcPct val="114000"/>
              </a:lnSpc>
              <a:spcBef>
                <a:spcPts val="0"/>
              </a:spcBef>
              <a:buNone/>
            </a:pPr>
            <a:r>
              <a:rPr lang="pl-PL" sz="1600" b="1" dirty="0">
                <a:solidFill>
                  <a:srgbClr val="0070C0"/>
                </a:solidFill>
              </a:rPr>
              <a:t>WAŻNE: </a:t>
            </a:r>
          </a:p>
          <a:p>
            <a:pPr lvl="1">
              <a:lnSpc>
                <a:spcPct val="114000"/>
              </a:lnSpc>
              <a:spcBef>
                <a:spcPts val="0"/>
              </a:spcBef>
              <a:buFont typeface="Wingdings" panose="05000000000000000000" pitchFamily="2" charset="2"/>
              <a:buChar char="ü"/>
            </a:pPr>
            <a:r>
              <a:rPr lang="pl-PL" sz="1600" dirty="0">
                <a:solidFill>
                  <a:srgbClr val="0070C0"/>
                </a:solidFill>
              </a:rPr>
              <a:t>składanie wniosków wyłącznie przez PUE ARiMR </a:t>
            </a:r>
          </a:p>
          <a:p>
            <a:pPr lvl="1">
              <a:lnSpc>
                <a:spcPct val="114000"/>
              </a:lnSpc>
              <a:spcBef>
                <a:spcPts val="0"/>
              </a:spcBef>
              <a:buFont typeface="Wingdings" panose="05000000000000000000" pitchFamily="2" charset="2"/>
              <a:buChar char="ü"/>
            </a:pPr>
            <a:r>
              <a:rPr lang="pl-PL" sz="1600" dirty="0">
                <a:solidFill>
                  <a:srgbClr val="0070C0"/>
                </a:solidFill>
              </a:rPr>
              <a:t>O terminie złożenia wniosku decyduje data i godzina złożenia wniosku przez PUE. Potwierdzeniem złożenia wniosku jest UPO, które wysyłane jest przez PUE na adres e-mail wnioskodawcy.</a:t>
            </a:r>
          </a:p>
          <a:p>
            <a:pPr lvl="1">
              <a:lnSpc>
                <a:spcPct val="114000"/>
              </a:lnSpc>
              <a:spcBef>
                <a:spcPts val="0"/>
              </a:spcBef>
              <a:buFont typeface="Wingdings" panose="05000000000000000000" pitchFamily="2" charset="2"/>
              <a:buChar char="ü"/>
            </a:pPr>
            <a:r>
              <a:rPr lang="pl-PL" sz="1600" dirty="0">
                <a:solidFill>
                  <a:srgbClr val="0070C0"/>
                </a:solidFill>
              </a:rPr>
              <a:t>Zaleca się, aby wnioskodawca, po złożeniu wniosku do LGD za pomocą PUE, przekazał LGD drogą e-mail informację o złożeniu wniosku w naborze podając swoje imię i nazwisko / nazwę wraz z numerem EP i znak sprawy. </a:t>
            </a:r>
          </a:p>
          <a:p>
            <a:pPr marL="342900" indent="-342900">
              <a:lnSpc>
                <a:spcPct val="114000"/>
              </a:lnSpc>
              <a:spcBef>
                <a:spcPts val="0"/>
              </a:spcBef>
              <a:buFont typeface="+mj-lt"/>
              <a:buAutoNum type="arabicParenR" startAt="3"/>
            </a:pPr>
            <a:r>
              <a:rPr lang="pl-PL" sz="1600" b="1" dirty="0"/>
              <a:t>Ocena i wybór </a:t>
            </a:r>
            <a:r>
              <a:rPr lang="pl-PL" sz="1600" dirty="0"/>
              <a:t>wniosków o wsparcie – </a:t>
            </a:r>
            <a:r>
              <a:rPr lang="pl-PL" sz="1600" b="1" dirty="0"/>
              <a:t>do 60 dni </a:t>
            </a:r>
            <a:r>
              <a:rPr lang="pl-PL" sz="1600" dirty="0"/>
              <a:t>licząc od dnia następującego po dniu zakończenia naboru wniosków.</a:t>
            </a:r>
          </a:p>
          <a:p>
            <a:pPr marL="0" indent="0">
              <a:lnSpc>
                <a:spcPct val="114000"/>
              </a:lnSpc>
              <a:spcBef>
                <a:spcPts val="0"/>
              </a:spcBef>
              <a:buNone/>
            </a:pPr>
            <a:r>
              <a:rPr lang="pl-PL" sz="1600" b="1" dirty="0">
                <a:solidFill>
                  <a:schemeClr val="accent6">
                    <a:lumMod val="75000"/>
                  </a:schemeClr>
                </a:solidFill>
              </a:rPr>
              <a:t>Etap I </a:t>
            </a:r>
            <a:r>
              <a:rPr lang="pl-PL" sz="1600" b="1" dirty="0"/>
              <a:t>- </a:t>
            </a:r>
            <a:r>
              <a:rPr lang="pl-PL" sz="1600" dirty="0"/>
              <a:t>Wstępna ocena formalna i merytoryczna wniosków przez przedstawicieli Rady LGD – praca w zespołach oceniających – </a:t>
            </a:r>
            <a:r>
              <a:rPr lang="pl-PL" sz="1600" b="1" dirty="0"/>
              <a:t>min. 2 osoby</a:t>
            </a:r>
          </a:p>
          <a:p>
            <a:pPr>
              <a:lnSpc>
                <a:spcPct val="114000"/>
              </a:lnSpc>
              <a:spcBef>
                <a:spcPts val="0"/>
              </a:spcBef>
              <a:buFont typeface="Wingdings" panose="05000000000000000000" pitchFamily="2" charset="2"/>
              <a:buChar char="ü"/>
            </a:pPr>
            <a:r>
              <a:rPr lang="pl-PL" sz="1600" dirty="0"/>
              <a:t>Wezwanie do wyjaśnień lub dokumentów – wezwanie jednokrotne, termin na odniesienie wnioskodawcy </a:t>
            </a:r>
            <a:r>
              <a:rPr lang="pl-PL" sz="1600" b="1" dirty="0"/>
              <a:t>14 dni od dnia doręczenia wezwania. </a:t>
            </a:r>
          </a:p>
          <a:p>
            <a:pPr marL="0" indent="0">
              <a:lnSpc>
                <a:spcPct val="114000"/>
              </a:lnSpc>
              <a:spcBef>
                <a:spcPts val="0"/>
              </a:spcBef>
              <a:buNone/>
            </a:pPr>
            <a:r>
              <a:rPr lang="pl-PL" sz="1600" dirty="0"/>
              <a:t>Zgodnie z art. 21. ust. 1c ustawy RLKS wnioskodawca jest obowiązany przedstawiać dowody oraz składać wyjaśnienia niezbędne do oceny wniosku o wsparcie, wyboru operacji lub ustalenia kwoty wsparcia na wdrażanie LSR zgodnie z prawdą i bez zatajania czegokolwiek. </a:t>
            </a:r>
            <a:r>
              <a:rPr lang="pl-PL" sz="1600" b="1" dirty="0">
                <a:solidFill>
                  <a:srgbClr val="0070C0"/>
                </a:solidFill>
              </a:rPr>
              <a:t>Ciężar udowodnienia faktu spoczywa na podmiocie, który z tego faktu wywodzi skutki prawne. </a:t>
            </a:r>
          </a:p>
          <a:p>
            <a:pPr marL="914400" lvl="1" indent="-457200">
              <a:lnSpc>
                <a:spcPct val="114000"/>
              </a:lnSpc>
              <a:spcBef>
                <a:spcPts val="0"/>
              </a:spcBef>
              <a:buFont typeface="+mj-lt"/>
              <a:buAutoNum type="alphaLcParenR"/>
            </a:pPr>
            <a:endParaRPr lang="pl-PL" sz="1600" dirty="0">
              <a:solidFill>
                <a:srgbClr val="7030A0"/>
              </a:solidFill>
            </a:endParaRPr>
          </a:p>
          <a:p>
            <a:pPr marL="457200" indent="-457200">
              <a:lnSpc>
                <a:spcPct val="114000"/>
              </a:lnSpc>
              <a:spcBef>
                <a:spcPts val="0"/>
              </a:spcBef>
              <a:buAutoNum type="arabicParenR"/>
            </a:pPr>
            <a:endParaRPr lang="pl-PL" sz="1600" dirty="0"/>
          </a:p>
        </p:txBody>
      </p:sp>
      <p:sp>
        <p:nvSpPr>
          <p:cNvPr id="6" name="Symbol zastępczy numeru slajdu 5">
            <a:extLst>
              <a:ext uri="{FF2B5EF4-FFF2-40B4-BE49-F238E27FC236}">
                <a16:creationId xmlns:a16="http://schemas.microsoft.com/office/drawing/2014/main" id="{3D64D433-95FB-9003-A838-F3692A324275}"/>
              </a:ext>
            </a:extLst>
          </p:cNvPr>
          <p:cNvSpPr>
            <a:spLocks noGrp="1"/>
          </p:cNvSpPr>
          <p:nvPr>
            <p:ph type="sldNum" sz="quarter" idx="12"/>
          </p:nvPr>
        </p:nvSpPr>
        <p:spPr/>
        <p:txBody>
          <a:bodyPr/>
          <a:lstStyle/>
          <a:p>
            <a:fld id="{28844951-7827-47D4-8276-7DDE1FA7D85A}" type="slidenum">
              <a:rPr lang="pl-PL" noProof="0" smtClean="0"/>
              <a:pPr/>
              <a:t>3</a:t>
            </a:fld>
            <a:endParaRPr lang="pl-PL" noProof="0"/>
          </a:p>
        </p:txBody>
      </p:sp>
      <p:sp>
        <p:nvSpPr>
          <p:cNvPr id="4" name="Dymek myśli: chmurka 3">
            <a:extLst>
              <a:ext uri="{FF2B5EF4-FFF2-40B4-BE49-F238E27FC236}">
                <a16:creationId xmlns:a16="http://schemas.microsoft.com/office/drawing/2014/main" id="{CFA1858A-74AD-5544-F96A-E7D0529C0F34}"/>
              </a:ext>
            </a:extLst>
          </p:cNvPr>
          <p:cNvSpPr/>
          <p:nvPr/>
        </p:nvSpPr>
        <p:spPr>
          <a:xfrm>
            <a:off x="9666514" y="2190541"/>
            <a:ext cx="2525486" cy="2562028"/>
          </a:xfrm>
          <a:prstGeom prst="cloudCallout">
            <a:avLst>
              <a:gd name="adj1" fmla="val -196695"/>
              <a:gd name="adj2" fmla="val 81718"/>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000" dirty="0">
                <a:solidFill>
                  <a:schemeClr val="tx1"/>
                </a:solidFill>
              </a:rPr>
              <a:t>WAZNE – odnosimy się </a:t>
            </a:r>
            <a:r>
              <a:rPr lang="pl-PL" sz="1000" b="1" dirty="0">
                <a:solidFill>
                  <a:schemeClr val="tx1"/>
                </a:solidFill>
              </a:rPr>
              <a:t>wyłącznie</a:t>
            </a:r>
            <a:r>
              <a:rPr lang="pl-PL" sz="1000" dirty="0">
                <a:solidFill>
                  <a:schemeClr val="tx1"/>
                </a:solidFill>
              </a:rPr>
              <a:t> do elementów wskazanych w wezwaniu, nie dokonujemy samodzielnie  innych zmian!</a:t>
            </a:r>
          </a:p>
          <a:p>
            <a:pPr algn="ctr"/>
            <a:r>
              <a:rPr lang="pl-PL" sz="1000" b="1" dirty="0">
                <a:solidFill>
                  <a:schemeClr val="tx1"/>
                </a:solidFill>
              </a:rPr>
              <a:t>Wyjaśnić = wyjaśnić</a:t>
            </a:r>
          </a:p>
          <a:p>
            <a:pPr algn="ctr"/>
            <a:r>
              <a:rPr lang="pl-PL" sz="1000" b="1" dirty="0">
                <a:solidFill>
                  <a:schemeClr val="tx1"/>
                </a:solidFill>
              </a:rPr>
              <a:t>Załączyć = załączyć  </a:t>
            </a:r>
          </a:p>
        </p:txBody>
      </p:sp>
    </p:spTree>
    <p:extLst>
      <p:ext uri="{BB962C8B-B14F-4D97-AF65-F5344CB8AC3E}">
        <p14:creationId xmlns:p14="http://schemas.microsoft.com/office/powerpoint/2010/main" val="267119455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8ACB2-8999-95FF-512D-E6DAB880D04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11B46BB-7C81-F5E1-149A-E975ED00583B}"/>
              </a:ext>
            </a:extLst>
          </p:cNvPr>
          <p:cNvSpPr>
            <a:spLocks noGrp="1"/>
          </p:cNvSpPr>
          <p:nvPr>
            <p:ph type="ctrTitle"/>
          </p:nvPr>
        </p:nvSpPr>
        <p:spPr/>
        <p:txBody>
          <a:bodyPr>
            <a:normAutofit/>
          </a:bodyPr>
          <a:lstStyle/>
          <a:p>
            <a:r>
              <a:rPr lang="pl-PL" sz="3600" b="1" cap="none" dirty="0">
                <a:solidFill>
                  <a:srgbClr val="00B050"/>
                </a:solidFill>
              </a:rPr>
              <a:t>Zobowiązania w okresie związania z celem oraz zwrot środków i kary umowne</a:t>
            </a:r>
            <a:endParaRPr lang="pl-PL" sz="3600" cap="none" dirty="0">
              <a:solidFill>
                <a:srgbClr val="00B050"/>
              </a:solidFill>
            </a:endParaRPr>
          </a:p>
        </p:txBody>
      </p:sp>
      <p:sp>
        <p:nvSpPr>
          <p:cNvPr id="3" name="Podtytuł 2">
            <a:extLst>
              <a:ext uri="{FF2B5EF4-FFF2-40B4-BE49-F238E27FC236}">
                <a16:creationId xmlns:a16="http://schemas.microsoft.com/office/drawing/2014/main" id="{212AADC8-5A2D-D876-D658-EF6DA4689019}"/>
              </a:ext>
            </a:extLst>
          </p:cNvPr>
          <p:cNvSpPr>
            <a:spLocks noGrp="1"/>
          </p:cNvSpPr>
          <p:nvPr>
            <p:ph type="subTitle" idx="1"/>
          </p:nvPr>
        </p:nvSpPr>
        <p:spPr/>
        <p:txBody>
          <a:bodyPr/>
          <a:lstStyle/>
          <a:p>
            <a:endParaRPr lang="pl-PL" dirty="0"/>
          </a:p>
        </p:txBody>
      </p:sp>
      <p:pic>
        <p:nvPicPr>
          <p:cNvPr id="4" name="Obraz 3">
            <a:extLst>
              <a:ext uri="{FF2B5EF4-FFF2-40B4-BE49-F238E27FC236}">
                <a16:creationId xmlns:a16="http://schemas.microsoft.com/office/drawing/2014/main" id="{A3515F19-D06A-848A-DD91-479E676684DF}"/>
              </a:ext>
            </a:extLst>
          </p:cNvPr>
          <p:cNvPicPr>
            <a:picLocks noChangeAspect="1"/>
          </p:cNvPicPr>
          <p:nvPr/>
        </p:nvPicPr>
        <p:blipFill>
          <a:blip r:embed="rId2"/>
          <a:stretch>
            <a:fillRect/>
          </a:stretch>
        </p:blipFill>
        <p:spPr>
          <a:xfrm>
            <a:off x="0" y="0"/>
            <a:ext cx="12192000" cy="1502494"/>
          </a:xfrm>
          <a:prstGeom prst="rect">
            <a:avLst/>
          </a:prstGeom>
        </p:spPr>
      </p:pic>
    </p:spTree>
    <p:extLst>
      <p:ext uri="{BB962C8B-B14F-4D97-AF65-F5344CB8AC3E}">
        <p14:creationId xmlns:p14="http://schemas.microsoft.com/office/powerpoint/2010/main" val="154609691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F0B87-F47C-6BF5-184F-2495640E2A4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A0DD6CF-F781-FC2C-F80B-6629AEC2B6FC}"/>
              </a:ext>
            </a:extLst>
          </p:cNvPr>
          <p:cNvSpPr>
            <a:spLocks noGrp="1"/>
          </p:cNvSpPr>
          <p:nvPr>
            <p:ph type="title"/>
          </p:nvPr>
        </p:nvSpPr>
        <p:spPr>
          <a:xfrm>
            <a:off x="1721796" y="764373"/>
            <a:ext cx="9784404" cy="915137"/>
          </a:xfrm>
        </p:spPr>
        <p:txBody>
          <a:bodyPr>
            <a:noAutofit/>
          </a:bodyPr>
          <a:lstStyle/>
          <a:p>
            <a:r>
              <a:rPr lang="pl-PL" sz="2800" b="1" cap="none" dirty="0">
                <a:solidFill>
                  <a:srgbClr val="0070C0"/>
                </a:solidFill>
              </a:rPr>
              <a:t>Zobowiązania w okresie związania z celem</a:t>
            </a:r>
            <a:br>
              <a:rPr lang="pl-PL" sz="2800" b="1" cap="none" dirty="0">
                <a:solidFill>
                  <a:srgbClr val="0070C0"/>
                </a:solidFill>
              </a:rPr>
            </a:br>
            <a:r>
              <a:rPr lang="pl-PL" sz="2800" cap="none" dirty="0">
                <a:solidFill>
                  <a:srgbClr val="0070C0"/>
                </a:solidFill>
              </a:rPr>
              <a:t>/wytyczne podstawowe/</a:t>
            </a:r>
          </a:p>
        </p:txBody>
      </p:sp>
      <p:sp>
        <p:nvSpPr>
          <p:cNvPr id="6" name="Symbol zastępczy numeru slajdu 5">
            <a:extLst>
              <a:ext uri="{FF2B5EF4-FFF2-40B4-BE49-F238E27FC236}">
                <a16:creationId xmlns:a16="http://schemas.microsoft.com/office/drawing/2014/main" id="{87A63E6F-2D0F-F070-F2C4-20F1A5A34785}"/>
              </a:ext>
            </a:extLst>
          </p:cNvPr>
          <p:cNvSpPr>
            <a:spLocks noGrp="1"/>
          </p:cNvSpPr>
          <p:nvPr>
            <p:ph type="sldNum" sz="quarter" idx="12"/>
          </p:nvPr>
        </p:nvSpPr>
        <p:spPr/>
        <p:txBody>
          <a:bodyPr/>
          <a:lstStyle/>
          <a:p>
            <a:fld id="{28844951-7827-47D4-8276-7DDE1FA7D85A}" type="slidenum">
              <a:rPr lang="pl-PL" noProof="0" smtClean="0"/>
              <a:pPr/>
              <a:t>31</a:t>
            </a:fld>
            <a:endParaRPr lang="pl-PL" noProof="0" dirty="0"/>
          </a:p>
        </p:txBody>
      </p:sp>
      <p:sp>
        <p:nvSpPr>
          <p:cNvPr id="4" name="pole tekstowe 3">
            <a:extLst>
              <a:ext uri="{FF2B5EF4-FFF2-40B4-BE49-F238E27FC236}">
                <a16:creationId xmlns:a16="http://schemas.microsoft.com/office/drawing/2014/main" id="{98FFF419-AA16-CBB3-59BA-10FA3E14A930}"/>
              </a:ext>
            </a:extLst>
          </p:cNvPr>
          <p:cNvSpPr txBox="1"/>
          <p:nvPr/>
        </p:nvSpPr>
        <p:spPr>
          <a:xfrm>
            <a:off x="685800" y="1532388"/>
            <a:ext cx="10603149" cy="4801507"/>
          </a:xfrm>
          <a:prstGeom prst="rect">
            <a:avLst/>
          </a:prstGeom>
          <a:noFill/>
        </p:spPr>
        <p:txBody>
          <a:bodyPr wrap="square">
            <a:spAutoFit/>
          </a:bodyPr>
          <a:lstStyle/>
          <a:p>
            <a:pPr>
              <a:lnSpc>
                <a:spcPct val="114000"/>
              </a:lnSpc>
            </a:pPr>
            <a:r>
              <a:rPr lang="pl-PL" dirty="0"/>
              <a:t>Beneficjent zobowiązany jest do: </a:t>
            </a:r>
          </a:p>
          <a:p>
            <a:pPr marL="342900" indent="-342900">
              <a:lnSpc>
                <a:spcPct val="114000"/>
              </a:lnSpc>
              <a:buFont typeface="+mj-lt"/>
              <a:buAutoNum type="arabicPeriod"/>
            </a:pPr>
            <a:r>
              <a:rPr lang="pl-PL" b="1" dirty="0"/>
              <a:t>zapewnienia trwałości operacji </a:t>
            </a:r>
            <a:r>
              <a:rPr lang="pl-PL" dirty="0"/>
              <a:t>(w przypadku realizacji operacji obejmujących</a:t>
            </a:r>
          </a:p>
          <a:p>
            <a:pPr>
              <a:lnSpc>
                <a:spcPct val="114000"/>
              </a:lnSpc>
            </a:pPr>
            <a:r>
              <a:rPr lang="pl-PL" dirty="0"/>
              <a:t>inwestycje w infrastrukturę lub inwestycje produkcyjne) </a:t>
            </a:r>
            <a:r>
              <a:rPr lang="pl-PL" b="1" dirty="0"/>
              <a:t>przez:</a:t>
            </a:r>
          </a:p>
          <a:p>
            <a:pPr>
              <a:lnSpc>
                <a:spcPct val="114000"/>
              </a:lnSpc>
            </a:pPr>
            <a:r>
              <a:rPr lang="pl-PL" dirty="0"/>
              <a:t>a) niezaprzestanie działalności produkcyjnej,</a:t>
            </a:r>
          </a:p>
          <a:p>
            <a:pPr>
              <a:lnSpc>
                <a:spcPct val="114000"/>
              </a:lnSpc>
            </a:pPr>
            <a:r>
              <a:rPr lang="pl-PL" dirty="0"/>
              <a:t>b) nieprzenoszenie prawa własności ani posiadania dóbr materialnych lub niematerialnych nabytych w związku z realizacją operacji, niedokonywanie zmiany sposobu ich wykorzystania,</a:t>
            </a:r>
          </a:p>
          <a:p>
            <a:pPr>
              <a:lnSpc>
                <a:spcPct val="114000"/>
              </a:lnSpc>
            </a:pPr>
            <a:r>
              <a:rPr lang="pl-PL" dirty="0"/>
              <a:t>c) niedokonywanie istotnych zmian wpływających na charakter operacji</a:t>
            </a:r>
          </a:p>
          <a:p>
            <a:pPr>
              <a:lnSpc>
                <a:spcPct val="114000"/>
              </a:lnSpc>
            </a:pPr>
            <a:r>
              <a:rPr lang="pl-PL" b="1" dirty="0"/>
              <a:t>– chyba, że ARiMR albo SW wyrażą na to zgodę;</a:t>
            </a:r>
          </a:p>
          <a:p>
            <a:pPr marL="342900" indent="-342900">
              <a:lnSpc>
                <a:spcPct val="114000"/>
              </a:lnSpc>
              <a:buFont typeface="+mj-lt"/>
              <a:buAutoNum type="arabicPeriod" startAt="2"/>
            </a:pPr>
            <a:r>
              <a:rPr lang="pl-PL" b="1" dirty="0"/>
              <a:t>umożliwiania przeprowadzania kontroli </a:t>
            </a:r>
            <a:r>
              <a:rPr lang="pl-PL" dirty="0"/>
              <a:t>związanych z przyznaną pomocą podmiotom upoważnionym do dokonywania takich czynności;</a:t>
            </a:r>
          </a:p>
          <a:p>
            <a:pPr marL="342900" indent="-342900">
              <a:lnSpc>
                <a:spcPct val="114000"/>
              </a:lnSpc>
              <a:buFont typeface="+mj-lt"/>
              <a:buAutoNum type="arabicPeriod" startAt="3"/>
            </a:pPr>
            <a:r>
              <a:rPr lang="pl-PL" b="1" dirty="0"/>
              <a:t>niezwłocznego informowania </a:t>
            </a:r>
            <a:r>
              <a:rPr lang="pl-PL" dirty="0"/>
              <a:t>o planowanych albo zaistniałych </a:t>
            </a:r>
            <a:r>
              <a:rPr lang="pl-PL" b="1" dirty="0"/>
              <a:t>zdarzeniach związanych ze zmianą sytuacji faktycznej lub prawnej beneficjenta</a:t>
            </a:r>
            <a:r>
              <a:rPr lang="pl-PL" dirty="0"/>
              <a:t>, jego gospodarstwa lub operacji, mogących mieć wpływ na realizację operacji zgodnie z postanowieniami umowy o przyznaniu pomocy, wypłatę pomocy lub spełnienie wymagań określonych w PS WPR i przepisach prawa powszechnie obowiązującego związanych z realizacją operacji;</a:t>
            </a:r>
          </a:p>
        </p:txBody>
      </p:sp>
    </p:spTree>
    <p:extLst>
      <p:ext uri="{BB962C8B-B14F-4D97-AF65-F5344CB8AC3E}">
        <p14:creationId xmlns:p14="http://schemas.microsoft.com/office/powerpoint/2010/main" val="337764669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E1CE2-C53F-23A0-A096-629A90820BB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93203FE-C176-93C2-74F4-F163329EE5AD}"/>
              </a:ext>
            </a:extLst>
          </p:cNvPr>
          <p:cNvSpPr>
            <a:spLocks noGrp="1"/>
          </p:cNvSpPr>
          <p:nvPr>
            <p:ph type="title"/>
          </p:nvPr>
        </p:nvSpPr>
        <p:spPr>
          <a:xfrm>
            <a:off x="1721796" y="764373"/>
            <a:ext cx="9784404" cy="915137"/>
          </a:xfrm>
        </p:spPr>
        <p:txBody>
          <a:bodyPr>
            <a:noAutofit/>
          </a:bodyPr>
          <a:lstStyle/>
          <a:p>
            <a:r>
              <a:rPr lang="pl-PL" sz="2800" b="1" cap="none" dirty="0">
                <a:solidFill>
                  <a:srgbClr val="0070C0"/>
                </a:solidFill>
              </a:rPr>
              <a:t>Zobowiązania w okresie związania z celem cd.</a:t>
            </a:r>
            <a:br>
              <a:rPr lang="pl-PL" sz="2800" b="1" cap="none" dirty="0">
                <a:solidFill>
                  <a:srgbClr val="0070C0"/>
                </a:solidFill>
              </a:rPr>
            </a:br>
            <a:r>
              <a:rPr lang="pl-PL" sz="2800" cap="none" dirty="0">
                <a:solidFill>
                  <a:srgbClr val="0070C0"/>
                </a:solidFill>
              </a:rPr>
              <a:t>/wytyczne podstawowe/ </a:t>
            </a:r>
          </a:p>
        </p:txBody>
      </p:sp>
      <p:sp>
        <p:nvSpPr>
          <p:cNvPr id="6" name="Symbol zastępczy numeru slajdu 5">
            <a:extLst>
              <a:ext uri="{FF2B5EF4-FFF2-40B4-BE49-F238E27FC236}">
                <a16:creationId xmlns:a16="http://schemas.microsoft.com/office/drawing/2014/main" id="{ED96DD94-CD5E-2AA0-3B86-515F5E5C2C29}"/>
              </a:ext>
            </a:extLst>
          </p:cNvPr>
          <p:cNvSpPr>
            <a:spLocks noGrp="1"/>
          </p:cNvSpPr>
          <p:nvPr>
            <p:ph type="sldNum" sz="quarter" idx="12"/>
          </p:nvPr>
        </p:nvSpPr>
        <p:spPr/>
        <p:txBody>
          <a:bodyPr/>
          <a:lstStyle/>
          <a:p>
            <a:fld id="{28844951-7827-47D4-8276-7DDE1FA7D85A}" type="slidenum">
              <a:rPr lang="pl-PL" noProof="0" smtClean="0"/>
              <a:pPr/>
              <a:t>32</a:t>
            </a:fld>
            <a:endParaRPr lang="pl-PL" noProof="0" dirty="0"/>
          </a:p>
        </p:txBody>
      </p:sp>
      <p:sp>
        <p:nvSpPr>
          <p:cNvPr id="4" name="pole tekstowe 3">
            <a:extLst>
              <a:ext uri="{FF2B5EF4-FFF2-40B4-BE49-F238E27FC236}">
                <a16:creationId xmlns:a16="http://schemas.microsoft.com/office/drawing/2014/main" id="{A0826A53-12BF-FEC4-799F-FA0F737C1D42}"/>
              </a:ext>
            </a:extLst>
          </p:cNvPr>
          <p:cNvSpPr txBox="1"/>
          <p:nvPr/>
        </p:nvSpPr>
        <p:spPr>
          <a:xfrm>
            <a:off x="403698" y="1697758"/>
            <a:ext cx="10603149" cy="4401141"/>
          </a:xfrm>
          <a:prstGeom prst="rect">
            <a:avLst/>
          </a:prstGeom>
          <a:noFill/>
        </p:spPr>
        <p:txBody>
          <a:bodyPr wrap="square">
            <a:spAutoFit/>
          </a:bodyPr>
          <a:lstStyle/>
          <a:p>
            <a:pPr marL="342900" indent="-342900">
              <a:lnSpc>
                <a:spcPct val="114000"/>
              </a:lnSpc>
              <a:buFont typeface="+mj-lt"/>
              <a:buAutoNum type="arabicPeriod" startAt="4"/>
            </a:pPr>
            <a:r>
              <a:rPr lang="pl-PL" sz="2000" dirty="0"/>
              <a:t>przechowywania całości dokumentacji związanej z realizacją operacji;</a:t>
            </a:r>
          </a:p>
          <a:p>
            <a:pPr marL="342900" indent="-342900">
              <a:lnSpc>
                <a:spcPct val="114000"/>
              </a:lnSpc>
              <a:buFont typeface="+mj-lt"/>
              <a:buAutoNum type="arabicPeriod" startAt="4"/>
            </a:pPr>
            <a:r>
              <a:rPr lang="pl-PL" sz="2000" dirty="0"/>
              <a:t>udostępniania uprawnionym podmiotom informacji niezbędnych do monitorowania i ewaluacji PS WPR;</a:t>
            </a:r>
          </a:p>
          <a:p>
            <a:pPr marL="342900" indent="-342900">
              <a:lnSpc>
                <a:spcPct val="114000"/>
              </a:lnSpc>
              <a:buFont typeface="+mj-lt"/>
              <a:buAutoNum type="arabicPeriod" startAt="4"/>
            </a:pPr>
            <a:r>
              <a:rPr lang="pl-PL" sz="2000" dirty="0"/>
              <a:t>informowania i rozpowszechniania informacji o pomocy otrzymanej z EFRROW, zgodnie z przepisami załącznika III do rozporządzenia 2022/129, jeśli dotyczy;</a:t>
            </a:r>
          </a:p>
          <a:p>
            <a:pPr marL="342900" indent="-342900">
              <a:lnSpc>
                <a:spcPct val="114000"/>
              </a:lnSpc>
              <a:buFont typeface="+mj-lt"/>
              <a:buAutoNum type="arabicPeriod" startAt="4"/>
            </a:pPr>
            <a:r>
              <a:rPr lang="pl-PL" sz="2000" dirty="0"/>
              <a:t>utrzymywania warunków, kontynuowania działań, z tytułu których przyznano mu punkty, kontynuowania operacji zgodnie z kryteriami, za które zostały przyznane punkty.</a:t>
            </a:r>
          </a:p>
          <a:p>
            <a:pPr>
              <a:lnSpc>
                <a:spcPct val="114000"/>
              </a:lnSpc>
            </a:pPr>
            <a:endParaRPr lang="pl-PL" sz="2000" dirty="0"/>
          </a:p>
          <a:p>
            <a:r>
              <a:rPr lang="pl-PL" b="1" dirty="0">
                <a:solidFill>
                  <a:srgbClr val="0070C0"/>
                </a:solidFill>
              </a:rPr>
              <a:t>WAŻNE: </a:t>
            </a:r>
            <a:r>
              <a:rPr lang="pl-PL" dirty="0">
                <a:solidFill>
                  <a:srgbClr val="0070C0"/>
                </a:solidFill>
              </a:rPr>
              <a:t>Zobowiązania określone w pkt. 1(zapewnienie trwałości operacji) powinny być realizowane do dnia, w którym upłyną 3 lata od dnia wypłaty płatności końcowej.</a:t>
            </a:r>
          </a:p>
          <a:p>
            <a:endParaRPr lang="pl-PL" dirty="0"/>
          </a:p>
          <a:p>
            <a:pPr marL="342900" indent="-342900">
              <a:lnSpc>
                <a:spcPct val="114000"/>
              </a:lnSpc>
              <a:buFont typeface="+mj-lt"/>
              <a:buAutoNum type="arabicPeriod" startAt="4"/>
            </a:pPr>
            <a:endParaRPr lang="pl-PL" sz="2000" dirty="0"/>
          </a:p>
        </p:txBody>
      </p:sp>
    </p:spTree>
    <p:extLst>
      <p:ext uri="{BB962C8B-B14F-4D97-AF65-F5344CB8AC3E}">
        <p14:creationId xmlns:p14="http://schemas.microsoft.com/office/powerpoint/2010/main" val="229903248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6F989-B292-99EC-DCB6-3D70C45398D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1AEB897-8C21-BBEB-AFC5-CCED792135D2}"/>
              </a:ext>
            </a:extLst>
          </p:cNvPr>
          <p:cNvSpPr>
            <a:spLocks noGrp="1"/>
          </p:cNvSpPr>
          <p:nvPr>
            <p:ph type="title"/>
          </p:nvPr>
        </p:nvSpPr>
        <p:spPr>
          <a:xfrm>
            <a:off x="92110" y="423740"/>
            <a:ext cx="12007780" cy="915137"/>
          </a:xfrm>
        </p:spPr>
        <p:txBody>
          <a:bodyPr>
            <a:noAutofit/>
          </a:bodyPr>
          <a:lstStyle/>
          <a:p>
            <a:r>
              <a:rPr lang="pl-PL" sz="2800" b="1" cap="none" dirty="0">
                <a:solidFill>
                  <a:srgbClr val="0070C0"/>
                </a:solidFill>
              </a:rPr>
              <a:t>Warunki zwrotu pomocy </a:t>
            </a:r>
            <a:br>
              <a:rPr lang="pl-PL" sz="2800" b="1" cap="none" dirty="0">
                <a:solidFill>
                  <a:srgbClr val="0070C0"/>
                </a:solidFill>
              </a:rPr>
            </a:br>
            <a:r>
              <a:rPr lang="pl-PL" sz="2800" cap="none" dirty="0">
                <a:solidFill>
                  <a:srgbClr val="0070C0"/>
                </a:solidFill>
              </a:rPr>
              <a:t>/Wytyczne podstawowe/</a:t>
            </a:r>
          </a:p>
        </p:txBody>
      </p:sp>
      <p:sp>
        <p:nvSpPr>
          <p:cNvPr id="6" name="Symbol zastępczy numeru slajdu 5">
            <a:extLst>
              <a:ext uri="{FF2B5EF4-FFF2-40B4-BE49-F238E27FC236}">
                <a16:creationId xmlns:a16="http://schemas.microsoft.com/office/drawing/2014/main" id="{B23199E5-FBD9-9693-A831-212CC7192BD3}"/>
              </a:ext>
            </a:extLst>
          </p:cNvPr>
          <p:cNvSpPr>
            <a:spLocks noGrp="1"/>
          </p:cNvSpPr>
          <p:nvPr>
            <p:ph type="sldNum" sz="quarter" idx="12"/>
          </p:nvPr>
        </p:nvSpPr>
        <p:spPr/>
        <p:txBody>
          <a:bodyPr/>
          <a:lstStyle/>
          <a:p>
            <a:fld id="{28844951-7827-47D4-8276-7DDE1FA7D85A}" type="slidenum">
              <a:rPr lang="pl-PL" noProof="0" smtClean="0"/>
              <a:pPr/>
              <a:t>33</a:t>
            </a:fld>
            <a:endParaRPr lang="pl-PL" noProof="0" dirty="0"/>
          </a:p>
        </p:txBody>
      </p:sp>
      <p:sp>
        <p:nvSpPr>
          <p:cNvPr id="4" name="pole tekstowe 3">
            <a:extLst>
              <a:ext uri="{FF2B5EF4-FFF2-40B4-BE49-F238E27FC236}">
                <a16:creationId xmlns:a16="http://schemas.microsoft.com/office/drawing/2014/main" id="{17910C8A-2275-6321-DB78-2E3D0AD206C0}"/>
              </a:ext>
            </a:extLst>
          </p:cNvPr>
          <p:cNvSpPr txBox="1"/>
          <p:nvPr/>
        </p:nvSpPr>
        <p:spPr>
          <a:xfrm>
            <a:off x="379370" y="1446549"/>
            <a:ext cx="11433260" cy="5509200"/>
          </a:xfrm>
          <a:prstGeom prst="rect">
            <a:avLst/>
          </a:prstGeom>
          <a:noFill/>
        </p:spPr>
        <p:txBody>
          <a:bodyPr wrap="square">
            <a:spAutoFit/>
          </a:bodyPr>
          <a:lstStyle/>
          <a:p>
            <a:r>
              <a:rPr lang="pl-PL" sz="1600" dirty="0"/>
              <a:t>Beneficjent jest zobowiązany do dokonania zwrotu nienależnie lub nadmiernie pobranej kwoty pomocy, w szczególności w przypadku:</a:t>
            </a:r>
          </a:p>
          <a:p>
            <a:r>
              <a:rPr lang="pl-PL" sz="1600" dirty="0"/>
              <a:t>1) zaistnienia okoliczności skutkujących </a:t>
            </a:r>
            <a:r>
              <a:rPr lang="pl-PL" sz="1600" b="1" dirty="0"/>
              <a:t>wypowiedzeniem umowy o przyznaniu pomocy</a:t>
            </a:r>
            <a:r>
              <a:rPr lang="pl-PL" sz="1600" dirty="0"/>
              <a:t>;</a:t>
            </a:r>
          </a:p>
          <a:p>
            <a:r>
              <a:rPr lang="pl-PL" sz="1600" dirty="0"/>
              <a:t>2) niespełnienia lub niespełnienia w wymaganym okresie przez beneficjenta co najmniej jednego z zobowiązań określonych w umowie o przyznaniu pomocy, w tym:</a:t>
            </a:r>
          </a:p>
          <a:p>
            <a:r>
              <a:rPr lang="pl-PL" sz="1600" dirty="0"/>
              <a:t>a) </a:t>
            </a:r>
            <a:r>
              <a:rPr lang="pl-PL" sz="1600" b="1" dirty="0"/>
              <a:t>rozpoczęcia realizacji </a:t>
            </a:r>
            <a:r>
              <a:rPr lang="pl-PL" sz="1600" dirty="0"/>
              <a:t>zestawienia rzeczowo-finansowego operacji w zakresie:</a:t>
            </a:r>
          </a:p>
          <a:p>
            <a:pPr marL="742950" lvl="1" indent="-285750">
              <a:buFont typeface="Wingdings" panose="05000000000000000000" pitchFamily="2" charset="2"/>
              <a:buChar char="ü"/>
            </a:pPr>
            <a:r>
              <a:rPr lang="pl-PL" sz="1600" dirty="0"/>
              <a:t>danego kosztu </a:t>
            </a:r>
            <a:r>
              <a:rPr lang="pl-PL" sz="1600" b="1" dirty="0"/>
              <a:t>przed dniem złożenia wniosku o przyznanie pomocy</a:t>
            </a:r>
            <a:r>
              <a:rPr lang="pl-PL" sz="1600" dirty="0"/>
              <a:t>, z wyłączeniem ponoszenia </a:t>
            </a:r>
            <a:r>
              <a:rPr lang="pl-PL" sz="1600" dirty="0" err="1"/>
              <a:t>kosztówponiesiony</a:t>
            </a:r>
            <a:r>
              <a:rPr lang="pl-PL" sz="1600" dirty="0"/>
              <a:t> przed dniem złożenia wniosku o przyznanie pomocy, jeśli dotyczy,</a:t>
            </a:r>
          </a:p>
          <a:p>
            <a:pPr marL="742950" lvl="1" indent="-285750">
              <a:buFont typeface="Wingdings" panose="05000000000000000000" pitchFamily="2" charset="2"/>
              <a:buChar char="ü"/>
            </a:pPr>
            <a:r>
              <a:rPr lang="pl-PL" sz="1600" dirty="0"/>
              <a:t>wykonania danego zakresu rzeczowego </a:t>
            </a:r>
            <a:r>
              <a:rPr lang="pl-PL" sz="1600" b="1" dirty="0"/>
              <a:t>przed dniem złożenia wniosku o przyznanie pomocy </a:t>
            </a:r>
            <a:r>
              <a:rPr lang="pl-PL" sz="1600" dirty="0"/>
              <a:t>– zwrotowi podlega wartość ogólnych – zwrotowi podlega wartość zrefundowanego kosztu w zakresie, w jakim został wypłaconej kwoty pomocy ustalonej w oparciu o koszty jednostkowe dla danej pozycji zakresu rzeczowego,</a:t>
            </a:r>
          </a:p>
          <a:p>
            <a:r>
              <a:rPr lang="pl-PL" sz="1600" dirty="0"/>
              <a:t>b) </a:t>
            </a:r>
            <a:r>
              <a:rPr lang="pl-PL" sz="1600" b="1" dirty="0"/>
              <a:t>finansowania</a:t>
            </a:r>
            <a:r>
              <a:rPr lang="pl-PL" sz="1600" dirty="0"/>
              <a:t> realizowanych inwestycji, operacji lub kosztów kwalifikowalnych operacji </a:t>
            </a:r>
            <a:r>
              <a:rPr lang="pl-PL" sz="1600" b="1" dirty="0"/>
              <a:t>z udziałem innych środków publicznych:</a:t>
            </a:r>
          </a:p>
          <a:p>
            <a:pPr marL="742950" lvl="1" indent="-285750">
              <a:buFont typeface="Wingdings" panose="05000000000000000000" pitchFamily="2" charset="2"/>
              <a:buChar char="ü"/>
            </a:pPr>
            <a:r>
              <a:rPr lang="pl-PL" sz="1600" dirty="0"/>
              <a:t>zwrotowi podlega wartość zrefundowanego kosztu, który został sfinansowany z udziałem innych środków publicznych, jeśli dotyczy,</a:t>
            </a:r>
          </a:p>
          <a:p>
            <a:pPr marL="742950" lvl="1" indent="-285750">
              <a:buFont typeface="Wingdings" panose="05000000000000000000" pitchFamily="2" charset="2"/>
              <a:buChar char="ü"/>
            </a:pPr>
            <a:r>
              <a:rPr lang="pl-PL" sz="1600" dirty="0"/>
              <a:t>zwrotowi podlega wartość wypłaconej kwoty pomocy ustalonej w oparciu o koszty jednostkowe dla danej pozycji zakresu rzeczowego,</a:t>
            </a:r>
          </a:p>
          <a:p>
            <a:r>
              <a:rPr lang="pl-PL" sz="1600" dirty="0"/>
              <a:t>c) </a:t>
            </a:r>
            <a:r>
              <a:rPr lang="pl-PL" sz="1600" b="1" dirty="0"/>
              <a:t>nieprzechowywania dokumentów związanych z przyznaną pomocą </a:t>
            </a:r>
            <a:r>
              <a:rPr lang="pl-PL" sz="1600" dirty="0"/>
              <a:t>– zwrotowi podlega kwota pomocy w wysokości proporcjonalnej do okresu, w którym nie spełniono wymogu, z tym że nie więcej niż 3% wypłaconej kwoty pomocy,</a:t>
            </a:r>
          </a:p>
          <a:p>
            <a:endParaRPr lang="pl-PL" sz="1600" dirty="0"/>
          </a:p>
        </p:txBody>
      </p:sp>
    </p:spTree>
    <p:extLst>
      <p:ext uri="{BB962C8B-B14F-4D97-AF65-F5344CB8AC3E}">
        <p14:creationId xmlns:p14="http://schemas.microsoft.com/office/powerpoint/2010/main" val="6397619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3293E-F454-5E13-B803-3819D449FB2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96C320E-16B6-9A3A-81B5-06FC0020A5FA}"/>
              </a:ext>
            </a:extLst>
          </p:cNvPr>
          <p:cNvSpPr>
            <a:spLocks noGrp="1"/>
          </p:cNvSpPr>
          <p:nvPr>
            <p:ph type="title"/>
          </p:nvPr>
        </p:nvSpPr>
        <p:spPr>
          <a:xfrm>
            <a:off x="92110" y="423740"/>
            <a:ext cx="12007780" cy="915137"/>
          </a:xfrm>
        </p:spPr>
        <p:txBody>
          <a:bodyPr>
            <a:noAutofit/>
          </a:bodyPr>
          <a:lstStyle/>
          <a:p>
            <a:r>
              <a:rPr lang="pl-PL" sz="2800" b="1" cap="none" dirty="0">
                <a:solidFill>
                  <a:srgbClr val="0070C0"/>
                </a:solidFill>
              </a:rPr>
              <a:t>Warunki zwrotu pomocy </a:t>
            </a:r>
            <a:br>
              <a:rPr lang="pl-PL" sz="2800" b="1" cap="none" dirty="0">
                <a:solidFill>
                  <a:srgbClr val="0070C0"/>
                </a:solidFill>
              </a:rPr>
            </a:br>
            <a:r>
              <a:rPr lang="pl-PL" sz="2800" cap="none" dirty="0">
                <a:solidFill>
                  <a:srgbClr val="0070C0"/>
                </a:solidFill>
              </a:rPr>
              <a:t>/Wytyczne podstawowe/</a:t>
            </a:r>
          </a:p>
        </p:txBody>
      </p:sp>
      <p:sp>
        <p:nvSpPr>
          <p:cNvPr id="6" name="Symbol zastępczy numeru slajdu 5">
            <a:extLst>
              <a:ext uri="{FF2B5EF4-FFF2-40B4-BE49-F238E27FC236}">
                <a16:creationId xmlns:a16="http://schemas.microsoft.com/office/drawing/2014/main" id="{7DF67006-6934-54F5-BBDD-5AB8D9FA6832}"/>
              </a:ext>
            </a:extLst>
          </p:cNvPr>
          <p:cNvSpPr>
            <a:spLocks noGrp="1"/>
          </p:cNvSpPr>
          <p:nvPr>
            <p:ph type="sldNum" sz="quarter" idx="12"/>
          </p:nvPr>
        </p:nvSpPr>
        <p:spPr/>
        <p:txBody>
          <a:bodyPr/>
          <a:lstStyle/>
          <a:p>
            <a:fld id="{28844951-7827-47D4-8276-7DDE1FA7D85A}" type="slidenum">
              <a:rPr lang="pl-PL" noProof="0" smtClean="0"/>
              <a:pPr/>
              <a:t>34</a:t>
            </a:fld>
            <a:endParaRPr lang="pl-PL" noProof="0" dirty="0"/>
          </a:p>
        </p:txBody>
      </p:sp>
      <p:sp>
        <p:nvSpPr>
          <p:cNvPr id="4" name="pole tekstowe 3">
            <a:extLst>
              <a:ext uri="{FF2B5EF4-FFF2-40B4-BE49-F238E27FC236}">
                <a16:creationId xmlns:a16="http://schemas.microsoft.com/office/drawing/2014/main" id="{1076E810-9BB9-5299-3B29-D3D9025380C2}"/>
              </a:ext>
            </a:extLst>
          </p:cNvPr>
          <p:cNvSpPr txBox="1"/>
          <p:nvPr/>
        </p:nvSpPr>
        <p:spPr>
          <a:xfrm>
            <a:off x="379370" y="1446549"/>
            <a:ext cx="11433260" cy="3693319"/>
          </a:xfrm>
          <a:prstGeom prst="rect">
            <a:avLst/>
          </a:prstGeom>
          <a:noFill/>
        </p:spPr>
        <p:txBody>
          <a:bodyPr wrap="square">
            <a:spAutoFit/>
          </a:bodyPr>
          <a:lstStyle/>
          <a:p>
            <a:pPr marL="342900" indent="-342900">
              <a:buFont typeface="+mj-lt"/>
              <a:buAutoNum type="alphaLcParenR" startAt="4"/>
            </a:pPr>
            <a:r>
              <a:rPr lang="pl-PL" dirty="0"/>
              <a:t>uniemożliwienia przeprowadzenia kontroli związanych z przyznaną pomocą – zwrotowi podlega </a:t>
            </a:r>
            <a:r>
              <a:rPr lang="pl-PL" b="1" dirty="0"/>
              <a:t>kwota pomocy w zakresie, w jakim uniemożliwienie przeprowadzenia kontroli uniemożliwiło ocenę warunków zachowania wypłaconej pomocy</a:t>
            </a:r>
            <a:r>
              <a:rPr lang="pl-PL" dirty="0"/>
              <a:t>, których spełnienie miało być sprawdzone poprzez przeprowadzenie kontroli,</a:t>
            </a:r>
          </a:p>
          <a:p>
            <a:pPr marL="342900" indent="-342900">
              <a:buFont typeface="+mj-lt"/>
              <a:buAutoNum type="alphaLcParenR" startAt="4"/>
            </a:pPr>
            <a:r>
              <a:rPr lang="pl-PL" dirty="0"/>
              <a:t>nieudostępnienia uprawnionym podmiotom informacji niezbędnych do monitorowania i ewaluacji PS WPR – zwrotowi podlega </a:t>
            </a:r>
            <a:r>
              <a:rPr lang="pl-PL" b="1" dirty="0"/>
              <a:t>0,5% wypłaconej kwoty pomocy,</a:t>
            </a:r>
          </a:p>
          <a:p>
            <a:pPr marL="342900" indent="-342900">
              <a:buFont typeface="+mj-lt"/>
              <a:buAutoNum type="alphaLcParenR" startAt="4"/>
            </a:pPr>
            <a:r>
              <a:rPr lang="pl-PL" dirty="0"/>
              <a:t>niezapewnienia trwałości operacji – zwrotowi podlega </a:t>
            </a:r>
            <a:r>
              <a:rPr lang="pl-PL" b="1" dirty="0"/>
              <a:t>kwota pomocy proporcjonalna do okresu, w którym nie spełniono wymagań w tym zakresie, </a:t>
            </a:r>
            <a:r>
              <a:rPr lang="pl-PL" dirty="0"/>
              <a:t>jeśli dotyczy,</a:t>
            </a:r>
          </a:p>
          <a:p>
            <a:pPr marL="342900" indent="-342900">
              <a:buFont typeface="+mj-lt"/>
              <a:buAutoNum type="alphaLcParenR" startAt="4"/>
            </a:pPr>
            <a:r>
              <a:rPr lang="pl-PL" dirty="0"/>
              <a:t>nieinformowania lub nierozpowszechniania informacji o pomocy otrzymanej z EFRROW – zwrotowi podlega kwota pomocy w wysokości proporcjonalnej do okresu, w którym nie wypełniono obowiązku, z tym że </a:t>
            </a:r>
            <a:r>
              <a:rPr lang="pl-PL" b="1" dirty="0"/>
              <a:t>nie więcej niż 1% wypłaconej kwoty pomocy</a:t>
            </a:r>
            <a:r>
              <a:rPr lang="pl-PL" dirty="0"/>
              <a:t>, jeśli dotyczy,</a:t>
            </a:r>
          </a:p>
          <a:p>
            <a:pPr marL="342900" indent="-342900">
              <a:buFont typeface="+mj-lt"/>
              <a:buAutoNum type="alphaLcParenR" startAt="4"/>
            </a:pPr>
            <a:r>
              <a:rPr lang="pl-PL" dirty="0"/>
              <a:t>naruszenia przepisów ustawy PZP – zwrotowi podlega kwota pomocy w wysokości wynikającej z umowy o przyznaniu pomocy, jeśli dotyczy,</a:t>
            </a:r>
            <a:endParaRPr lang="pl-PL" sz="1600" dirty="0"/>
          </a:p>
        </p:txBody>
      </p:sp>
    </p:spTree>
    <p:extLst>
      <p:ext uri="{BB962C8B-B14F-4D97-AF65-F5344CB8AC3E}">
        <p14:creationId xmlns:p14="http://schemas.microsoft.com/office/powerpoint/2010/main" val="261779655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EA166-28E0-1FEB-081B-E97CEE1E9FC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3EF0ECF-CD74-9198-A058-E30B057C3052}"/>
              </a:ext>
            </a:extLst>
          </p:cNvPr>
          <p:cNvSpPr>
            <a:spLocks noGrp="1"/>
          </p:cNvSpPr>
          <p:nvPr>
            <p:ph type="title"/>
          </p:nvPr>
        </p:nvSpPr>
        <p:spPr>
          <a:xfrm>
            <a:off x="92110" y="423740"/>
            <a:ext cx="12007780" cy="915137"/>
          </a:xfrm>
        </p:spPr>
        <p:txBody>
          <a:bodyPr>
            <a:noAutofit/>
          </a:bodyPr>
          <a:lstStyle/>
          <a:p>
            <a:r>
              <a:rPr lang="pl-PL" sz="2800" b="1" cap="none" dirty="0">
                <a:solidFill>
                  <a:srgbClr val="0070C0"/>
                </a:solidFill>
              </a:rPr>
              <a:t>Warunki zwrotu pomocy </a:t>
            </a:r>
            <a:br>
              <a:rPr lang="pl-PL" sz="2800" b="1" cap="none" dirty="0">
                <a:solidFill>
                  <a:srgbClr val="0070C0"/>
                </a:solidFill>
              </a:rPr>
            </a:br>
            <a:r>
              <a:rPr lang="pl-PL" sz="2800" cap="none" dirty="0">
                <a:solidFill>
                  <a:srgbClr val="0070C0"/>
                </a:solidFill>
              </a:rPr>
              <a:t>/Wytyczne podstawowe/</a:t>
            </a:r>
          </a:p>
        </p:txBody>
      </p:sp>
      <p:sp>
        <p:nvSpPr>
          <p:cNvPr id="6" name="Symbol zastępczy numeru slajdu 5">
            <a:extLst>
              <a:ext uri="{FF2B5EF4-FFF2-40B4-BE49-F238E27FC236}">
                <a16:creationId xmlns:a16="http://schemas.microsoft.com/office/drawing/2014/main" id="{774BB6AB-8C25-7EC5-4931-4C9B46763C29}"/>
              </a:ext>
            </a:extLst>
          </p:cNvPr>
          <p:cNvSpPr>
            <a:spLocks noGrp="1"/>
          </p:cNvSpPr>
          <p:nvPr>
            <p:ph type="sldNum" sz="quarter" idx="12"/>
          </p:nvPr>
        </p:nvSpPr>
        <p:spPr/>
        <p:txBody>
          <a:bodyPr/>
          <a:lstStyle/>
          <a:p>
            <a:fld id="{28844951-7827-47D4-8276-7DDE1FA7D85A}" type="slidenum">
              <a:rPr lang="pl-PL" noProof="0" smtClean="0"/>
              <a:pPr/>
              <a:t>35</a:t>
            </a:fld>
            <a:endParaRPr lang="pl-PL" noProof="0" dirty="0"/>
          </a:p>
        </p:txBody>
      </p:sp>
      <p:sp>
        <p:nvSpPr>
          <p:cNvPr id="4" name="pole tekstowe 3">
            <a:extLst>
              <a:ext uri="{FF2B5EF4-FFF2-40B4-BE49-F238E27FC236}">
                <a16:creationId xmlns:a16="http://schemas.microsoft.com/office/drawing/2014/main" id="{BD291BE5-C054-861D-BA96-7FFFC07A5FBF}"/>
              </a:ext>
            </a:extLst>
          </p:cNvPr>
          <p:cNvSpPr txBox="1"/>
          <p:nvPr/>
        </p:nvSpPr>
        <p:spPr>
          <a:xfrm>
            <a:off x="379370" y="1446549"/>
            <a:ext cx="11433260" cy="4524315"/>
          </a:xfrm>
          <a:prstGeom prst="rect">
            <a:avLst/>
          </a:prstGeom>
          <a:noFill/>
        </p:spPr>
        <p:txBody>
          <a:bodyPr wrap="square">
            <a:spAutoFit/>
          </a:bodyPr>
          <a:lstStyle/>
          <a:p>
            <a:r>
              <a:rPr lang="pl-PL" dirty="0"/>
              <a:t>i) niekontynuowania operacji zgodnie z kryteriami, za które zostały przyznane punkty, albo nieutrzymania warunków lub niezrealizowania działań, z tytułu których przyznano punkty:</a:t>
            </a:r>
          </a:p>
          <a:p>
            <a:pPr marL="742950" lvl="1" indent="-285750">
              <a:buFont typeface="Wingdings" panose="05000000000000000000" pitchFamily="2" charset="2"/>
              <a:buChar char="ü"/>
            </a:pPr>
            <a:r>
              <a:rPr lang="pl-PL" dirty="0"/>
              <a:t>jeśli po odjęciu nienależnie przyznanych punktów okazałoby się, że beneficjent </a:t>
            </a:r>
            <a:r>
              <a:rPr lang="pl-PL" b="1" dirty="0"/>
              <a:t>nie uzyskałby minimalnej liczby punktów</a:t>
            </a:r>
            <a:r>
              <a:rPr lang="pl-PL" dirty="0"/>
              <a:t> wymaganych do uzyskania pomocy oraz jego operacja </a:t>
            </a:r>
            <a:r>
              <a:rPr lang="pl-PL" b="1" dirty="0"/>
              <a:t>nie zmieściłaby się w limicie środków </a:t>
            </a:r>
            <a:r>
              <a:rPr lang="pl-PL" dirty="0"/>
              <a:t>w ramach naboru wniosków o przyznanie pomocy, w którym beneficjent ubiegał się o pomoc – </a:t>
            </a:r>
            <a:r>
              <a:rPr lang="pl-PL" b="1" dirty="0">
                <a:solidFill>
                  <a:srgbClr val="FF0000"/>
                </a:solidFill>
              </a:rPr>
              <a:t>zwrotowi podlega 100% wypłaconej pomocy,</a:t>
            </a:r>
          </a:p>
          <a:p>
            <a:pPr marL="742950" lvl="1" indent="-285750">
              <a:buFont typeface="Wingdings" panose="05000000000000000000" pitchFamily="2" charset="2"/>
              <a:buChar char="ü"/>
            </a:pPr>
            <a:r>
              <a:rPr lang="pl-PL" dirty="0"/>
              <a:t>jeśli po odjęciu nienależnie przyznanych punktów okazałoby się, że beneficjent </a:t>
            </a:r>
            <a:r>
              <a:rPr lang="pl-PL" b="1" dirty="0"/>
              <a:t>uzyskałby minimalną liczbę punktów</a:t>
            </a:r>
            <a:r>
              <a:rPr lang="pl-PL" dirty="0"/>
              <a:t> wymaganych do uzyskania pomocy oraz jego operacja </a:t>
            </a:r>
            <a:r>
              <a:rPr lang="pl-PL" b="1" dirty="0"/>
              <a:t>zmieściłaby się w limicie środków </a:t>
            </a:r>
            <a:r>
              <a:rPr lang="pl-PL" dirty="0"/>
              <a:t>w ramach naboru wniosków o przyznanie pomocy, w którym beneficjent ubiegał się o pomoc – </a:t>
            </a:r>
            <a:r>
              <a:rPr lang="pl-PL" b="1" dirty="0"/>
              <a:t>zwrotowi podlega </a:t>
            </a:r>
            <a:r>
              <a:rPr lang="pl-PL" b="1" dirty="0">
                <a:solidFill>
                  <a:srgbClr val="201449"/>
                </a:solidFill>
              </a:rPr>
              <a:t>5% kwoty pomocy za każde niespełnione kryterium,</a:t>
            </a:r>
          </a:p>
          <a:p>
            <a:r>
              <a:rPr lang="pl-PL" dirty="0"/>
              <a:t>j) stwierdzenia, że zostały stworzone </a:t>
            </a:r>
            <a:r>
              <a:rPr lang="pl-PL" b="1" dirty="0"/>
              <a:t>sztuczne warunki </a:t>
            </a:r>
            <a:r>
              <a:rPr lang="pl-PL" dirty="0"/>
              <a:t>- zwrotowi podlega </a:t>
            </a:r>
            <a:r>
              <a:rPr lang="pl-PL" b="1" dirty="0">
                <a:solidFill>
                  <a:srgbClr val="FF0000"/>
                </a:solidFill>
              </a:rPr>
              <a:t>100% wypłaconej pomocy;</a:t>
            </a:r>
          </a:p>
          <a:p>
            <a:pPr marL="342900" indent="-342900">
              <a:buFont typeface="+mj-lt"/>
              <a:buAutoNum type="arabicParenR" startAt="3"/>
            </a:pPr>
            <a:r>
              <a:rPr lang="pl-PL" dirty="0"/>
              <a:t>władczych </a:t>
            </a:r>
            <a:r>
              <a:rPr lang="pl-PL" b="1" dirty="0"/>
              <a:t>rozstrzygnięć uprawnionych organów państwowych lub orzeczeń sądowych </a:t>
            </a:r>
            <a:r>
              <a:rPr lang="pl-PL" dirty="0"/>
              <a:t>stwierdzających popełnienie przez beneficjenta, w związku z ubieganiem się o przyznanie lub wypłatę pomocy, czynów zabronionych przepisami odrębnymi – przy czym w takim przypadku </a:t>
            </a:r>
            <a:r>
              <a:rPr lang="pl-PL" b="1" dirty="0"/>
              <a:t>zwrotowi podlega nienależnie lub nadmiernie wypłacona kwota pomocy.</a:t>
            </a:r>
            <a:endParaRPr lang="pl-PL" sz="1600" b="1" dirty="0">
              <a:solidFill>
                <a:srgbClr val="FF0000"/>
              </a:solidFill>
            </a:endParaRPr>
          </a:p>
        </p:txBody>
      </p:sp>
    </p:spTree>
    <p:extLst>
      <p:ext uri="{BB962C8B-B14F-4D97-AF65-F5344CB8AC3E}">
        <p14:creationId xmlns:p14="http://schemas.microsoft.com/office/powerpoint/2010/main" val="367628362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332F-5E81-8529-1780-77D62C8691B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DFE998E-585E-EC5A-D429-6290FCD5F5E7}"/>
              </a:ext>
            </a:extLst>
          </p:cNvPr>
          <p:cNvSpPr>
            <a:spLocks noGrp="1"/>
          </p:cNvSpPr>
          <p:nvPr>
            <p:ph type="title"/>
          </p:nvPr>
        </p:nvSpPr>
        <p:spPr>
          <a:xfrm>
            <a:off x="92110" y="423740"/>
            <a:ext cx="12007780" cy="915137"/>
          </a:xfrm>
        </p:spPr>
        <p:txBody>
          <a:bodyPr>
            <a:noAutofit/>
          </a:bodyPr>
          <a:lstStyle/>
          <a:p>
            <a:r>
              <a:rPr lang="pl-PL" sz="2800" b="1" cap="none" dirty="0">
                <a:solidFill>
                  <a:srgbClr val="0070C0"/>
                </a:solidFill>
              </a:rPr>
              <a:t>Warunki zwrotu pomocy</a:t>
            </a:r>
            <a:br>
              <a:rPr lang="pl-PL" sz="2800" b="1" cap="none" dirty="0">
                <a:solidFill>
                  <a:srgbClr val="0070C0"/>
                </a:solidFill>
              </a:rPr>
            </a:br>
            <a:r>
              <a:rPr lang="pl-PL" sz="2800" cap="none" dirty="0">
                <a:solidFill>
                  <a:srgbClr val="0070C0"/>
                </a:solidFill>
              </a:rPr>
              <a:t>/Wytyczne podstawowe/</a:t>
            </a:r>
          </a:p>
        </p:txBody>
      </p:sp>
      <p:sp>
        <p:nvSpPr>
          <p:cNvPr id="6" name="Symbol zastępczy numeru slajdu 5">
            <a:extLst>
              <a:ext uri="{FF2B5EF4-FFF2-40B4-BE49-F238E27FC236}">
                <a16:creationId xmlns:a16="http://schemas.microsoft.com/office/drawing/2014/main" id="{74D7CA42-2077-C380-4486-99950B6E1340}"/>
              </a:ext>
            </a:extLst>
          </p:cNvPr>
          <p:cNvSpPr>
            <a:spLocks noGrp="1"/>
          </p:cNvSpPr>
          <p:nvPr>
            <p:ph type="sldNum" sz="quarter" idx="12"/>
          </p:nvPr>
        </p:nvSpPr>
        <p:spPr/>
        <p:txBody>
          <a:bodyPr/>
          <a:lstStyle/>
          <a:p>
            <a:fld id="{28844951-7827-47D4-8276-7DDE1FA7D85A}" type="slidenum">
              <a:rPr lang="pl-PL" noProof="0" smtClean="0"/>
              <a:pPr/>
              <a:t>36</a:t>
            </a:fld>
            <a:endParaRPr lang="pl-PL" noProof="0" dirty="0"/>
          </a:p>
        </p:txBody>
      </p:sp>
      <p:sp>
        <p:nvSpPr>
          <p:cNvPr id="4" name="pole tekstowe 3">
            <a:extLst>
              <a:ext uri="{FF2B5EF4-FFF2-40B4-BE49-F238E27FC236}">
                <a16:creationId xmlns:a16="http://schemas.microsoft.com/office/drawing/2014/main" id="{793F5975-A577-475A-E360-3ACC1D47F83D}"/>
              </a:ext>
            </a:extLst>
          </p:cNvPr>
          <p:cNvSpPr txBox="1"/>
          <p:nvPr/>
        </p:nvSpPr>
        <p:spPr>
          <a:xfrm>
            <a:off x="379370" y="1446549"/>
            <a:ext cx="11433260" cy="3607078"/>
          </a:xfrm>
          <a:prstGeom prst="rect">
            <a:avLst/>
          </a:prstGeom>
          <a:noFill/>
        </p:spPr>
        <p:txBody>
          <a:bodyPr wrap="square">
            <a:spAutoFit/>
          </a:bodyPr>
          <a:lstStyle/>
          <a:p>
            <a:pPr marL="342900" indent="-342900">
              <a:lnSpc>
                <a:spcPct val="114000"/>
              </a:lnSpc>
              <a:spcAft>
                <a:spcPts val="600"/>
              </a:spcAft>
              <a:buFont typeface="+mj-lt"/>
              <a:buAutoNum type="arabicPeriod"/>
            </a:pPr>
            <a:r>
              <a:rPr lang="pl-PL" dirty="0"/>
              <a:t>W przypadku konieczności zwrotu części wypłaconej pomocy beneficjent jest zobowiązany wypełniać pozostałe zobowiązania. </a:t>
            </a:r>
          </a:p>
          <a:p>
            <a:pPr marL="342900" indent="-342900">
              <a:lnSpc>
                <a:spcPct val="114000"/>
              </a:lnSpc>
              <a:spcAft>
                <a:spcPts val="600"/>
              </a:spcAft>
              <a:buFont typeface="+mj-lt"/>
              <a:buAutoNum type="arabicPeriod"/>
            </a:pPr>
            <a:r>
              <a:rPr lang="pl-PL" dirty="0"/>
              <a:t>Kwoty ustalone do zwrotu sumują się na poszczególnych etapach.</a:t>
            </a:r>
          </a:p>
          <a:p>
            <a:pPr marL="342900" indent="-342900">
              <a:lnSpc>
                <a:spcPct val="114000"/>
              </a:lnSpc>
              <a:spcAft>
                <a:spcPts val="600"/>
              </a:spcAft>
              <a:buFont typeface="+mj-lt"/>
              <a:buAutoNum type="arabicPeriod"/>
            </a:pPr>
            <a:r>
              <a:rPr lang="pl-PL" dirty="0"/>
              <a:t>Suma kwot ustalonych do zwrotu nie może być wyższa niż 100% wypłaconej pomocy.</a:t>
            </a:r>
          </a:p>
          <a:p>
            <a:pPr marL="342900" indent="-342900">
              <a:lnSpc>
                <a:spcPct val="114000"/>
              </a:lnSpc>
              <a:spcAft>
                <a:spcPts val="600"/>
              </a:spcAft>
              <a:buFont typeface="+mj-lt"/>
              <a:buAutoNum type="arabicPeriod"/>
            </a:pPr>
            <a:r>
              <a:rPr lang="pl-PL" dirty="0"/>
              <a:t>Ustalenie nienależnie lub nadmiernie pobranej kwoty pomocy następuje w drodze decyzji administracyjnej.</a:t>
            </a:r>
          </a:p>
          <a:p>
            <a:pPr marL="342900" indent="-342900">
              <a:lnSpc>
                <a:spcPct val="114000"/>
              </a:lnSpc>
              <a:spcAft>
                <a:spcPts val="600"/>
              </a:spcAft>
              <a:buFont typeface="+mj-lt"/>
              <a:buAutoNum type="arabicPeriod"/>
            </a:pPr>
            <a:r>
              <a:rPr lang="pl-PL" dirty="0"/>
              <a:t>Nienależnie lub nadmiernie pobrane kwoty podlegają zwrotowi w terminie 60 dni od daty doręczenia ww. decyzji.</a:t>
            </a:r>
          </a:p>
          <a:p>
            <a:pPr marL="342900" indent="-342900">
              <a:lnSpc>
                <a:spcPct val="114000"/>
              </a:lnSpc>
              <a:spcAft>
                <a:spcPts val="600"/>
              </a:spcAft>
              <a:buFont typeface="+mj-lt"/>
              <a:buAutoNum type="arabicPeriod"/>
            </a:pPr>
            <a:r>
              <a:rPr lang="pl-PL" dirty="0"/>
              <a:t>Po bezskutecznym upływie terminu zwrotu, od dnia następującego po dniu upływu tego terminu od ustalonej kwoty naliczane są odsetki za zwłokę jak dla zaległości podatkowych.</a:t>
            </a:r>
            <a:endParaRPr lang="pl-PL" sz="1600" b="1" dirty="0">
              <a:solidFill>
                <a:srgbClr val="FF0000"/>
              </a:solidFill>
            </a:endParaRPr>
          </a:p>
        </p:txBody>
      </p:sp>
    </p:spTree>
    <p:extLst>
      <p:ext uri="{BB962C8B-B14F-4D97-AF65-F5344CB8AC3E}">
        <p14:creationId xmlns:p14="http://schemas.microsoft.com/office/powerpoint/2010/main" val="107629596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0C1F-75A7-9D1A-CDDA-E6CB2A040E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24B442B-7498-8980-C0C9-CDEAA1385BBA}"/>
              </a:ext>
            </a:extLst>
          </p:cNvPr>
          <p:cNvSpPr>
            <a:spLocks noGrp="1"/>
          </p:cNvSpPr>
          <p:nvPr>
            <p:ph type="title"/>
          </p:nvPr>
        </p:nvSpPr>
        <p:spPr>
          <a:xfrm>
            <a:off x="80387" y="764373"/>
            <a:ext cx="12007780" cy="915137"/>
          </a:xfrm>
        </p:spPr>
        <p:txBody>
          <a:bodyPr>
            <a:noAutofit/>
          </a:bodyPr>
          <a:lstStyle/>
          <a:p>
            <a:r>
              <a:rPr lang="pl-PL" sz="2800" b="1" cap="none" dirty="0">
                <a:solidFill>
                  <a:srgbClr val="0070C0"/>
                </a:solidFill>
              </a:rPr>
              <a:t>Zobowiązania w okresie związania z celem </a:t>
            </a:r>
            <a:br>
              <a:rPr lang="pl-PL" sz="2800" b="1" cap="none" dirty="0">
                <a:solidFill>
                  <a:srgbClr val="0070C0"/>
                </a:solidFill>
              </a:rPr>
            </a:br>
            <a:r>
              <a:rPr lang="pl-PL" sz="2800" cap="none" dirty="0">
                <a:solidFill>
                  <a:srgbClr val="0070C0"/>
                </a:solidFill>
              </a:rPr>
              <a:t>/Wytyczne szczegółowe/ </a:t>
            </a:r>
          </a:p>
        </p:txBody>
      </p:sp>
      <p:sp>
        <p:nvSpPr>
          <p:cNvPr id="6" name="Symbol zastępczy numeru slajdu 5">
            <a:extLst>
              <a:ext uri="{FF2B5EF4-FFF2-40B4-BE49-F238E27FC236}">
                <a16:creationId xmlns:a16="http://schemas.microsoft.com/office/drawing/2014/main" id="{64E677C1-3256-35BD-599C-EFA8340994B4}"/>
              </a:ext>
            </a:extLst>
          </p:cNvPr>
          <p:cNvSpPr>
            <a:spLocks noGrp="1"/>
          </p:cNvSpPr>
          <p:nvPr>
            <p:ph type="sldNum" sz="quarter" idx="12"/>
          </p:nvPr>
        </p:nvSpPr>
        <p:spPr/>
        <p:txBody>
          <a:bodyPr/>
          <a:lstStyle/>
          <a:p>
            <a:fld id="{28844951-7827-47D4-8276-7DDE1FA7D85A}" type="slidenum">
              <a:rPr lang="pl-PL" noProof="0" smtClean="0"/>
              <a:pPr/>
              <a:t>37</a:t>
            </a:fld>
            <a:endParaRPr lang="pl-PL" noProof="0" dirty="0"/>
          </a:p>
        </p:txBody>
      </p:sp>
      <p:sp>
        <p:nvSpPr>
          <p:cNvPr id="4" name="pole tekstowe 3">
            <a:extLst>
              <a:ext uri="{FF2B5EF4-FFF2-40B4-BE49-F238E27FC236}">
                <a16:creationId xmlns:a16="http://schemas.microsoft.com/office/drawing/2014/main" id="{89E6DA29-8022-2A5F-81E7-54601BC8BD00}"/>
              </a:ext>
            </a:extLst>
          </p:cNvPr>
          <p:cNvSpPr txBox="1"/>
          <p:nvPr/>
        </p:nvSpPr>
        <p:spPr>
          <a:xfrm>
            <a:off x="403698" y="1697758"/>
            <a:ext cx="11433260" cy="4555093"/>
          </a:xfrm>
          <a:prstGeom prst="rect">
            <a:avLst/>
          </a:prstGeom>
          <a:noFill/>
        </p:spPr>
        <p:txBody>
          <a:bodyPr wrap="square">
            <a:spAutoFit/>
          </a:bodyPr>
          <a:lstStyle/>
          <a:p>
            <a:pPr marL="342900" indent="-342900">
              <a:buFont typeface="+mj-lt"/>
              <a:buAutoNum type="arabicPeriod"/>
            </a:pPr>
            <a:r>
              <a:rPr lang="pl-PL" dirty="0"/>
              <a:t>W okresie związania celem beneficjent zobowiązuje się w szczególności do:</a:t>
            </a:r>
          </a:p>
          <a:p>
            <a:pPr marL="800100" lvl="1" indent="-342900">
              <a:buFont typeface="+mj-lt"/>
              <a:buAutoNum type="arabicParenR"/>
            </a:pPr>
            <a:r>
              <a:rPr lang="pl-PL" dirty="0"/>
              <a:t>utrzymania zrealizowanej inwestycji  co najmniej w okresie 3 lat od dnia wypłaty pomocy,</a:t>
            </a:r>
          </a:p>
          <a:p>
            <a:pPr marL="800100" lvl="1" indent="-342900">
              <a:buFont typeface="+mj-lt"/>
              <a:buAutoNum type="arabicParenR"/>
            </a:pPr>
            <a:r>
              <a:rPr lang="pl-PL" dirty="0"/>
              <a:t>prowadzenia działalności, na którą została przyznana pomoc w okresie 3 lat od dnia wypłaty pomocy.</a:t>
            </a:r>
          </a:p>
          <a:p>
            <a:pPr marL="342900" indent="-342900">
              <a:buFont typeface="+mj-lt"/>
              <a:buAutoNum type="arabicPeriod" startAt="2"/>
            </a:pPr>
            <a:r>
              <a:rPr lang="pl-PL" dirty="0"/>
              <a:t>Do okresu prowadzenia działalności, na którą została przyznana pomoc, nie wlicza się okresów jej zawieszenia.</a:t>
            </a:r>
          </a:p>
          <a:p>
            <a:pPr marL="342900" indent="-342900">
              <a:buFont typeface="+mj-lt"/>
              <a:buAutoNum type="arabicPeriod" startAt="3"/>
            </a:pPr>
            <a:r>
              <a:rPr lang="pl-PL" dirty="0"/>
              <a:t>O zawieszeniu prowadzonej działalności beneficjent informuje SW.</a:t>
            </a:r>
          </a:p>
          <a:p>
            <a:pPr marL="342900" indent="-342900">
              <a:buFont typeface="+mj-lt"/>
              <a:buAutoNum type="arabicPeriod" startAt="3"/>
            </a:pPr>
            <a:r>
              <a:rPr lang="pl-PL" dirty="0"/>
              <a:t>SW uzgadnia zmiany w taki sposób, by realizacja zobowiązania, na którą została przyznana pomoc, nastąpiła nie później niż do dnia upływu 5 lat. </a:t>
            </a:r>
          </a:p>
          <a:p>
            <a:pPr marL="342900" indent="-342900">
              <a:buFont typeface="+mj-lt"/>
              <a:buAutoNum type="arabicPeriod" startAt="3"/>
            </a:pPr>
            <a:r>
              <a:rPr lang="pl-PL" dirty="0"/>
              <a:t>W przypadku gdy pomoc przyznaje się w zakresie rozwój DG, beneficjent zobowiązuje się do osiągnięcia co najmniej 30% docelowego zakładanego w biznesplanie ilościowego lub wartościowego poziomu sprzedaży produktów lub usług do dnia, w którym upłynie pełny rok obrachunkowy od dnia wypłaty pomocy (nie wlicza się okresów zawieszenia prowadzonej działalności). </a:t>
            </a:r>
          </a:p>
          <a:p>
            <a:pPr marL="342900" indent="-342900">
              <a:buFont typeface="+mj-lt"/>
              <a:buAutoNum type="arabicPeriod" startAt="2"/>
            </a:pPr>
            <a:endParaRPr lang="pl-PL" dirty="0"/>
          </a:p>
          <a:p>
            <a:endParaRPr lang="pl-PL" sz="2000" dirty="0"/>
          </a:p>
        </p:txBody>
      </p:sp>
    </p:spTree>
    <p:extLst>
      <p:ext uri="{BB962C8B-B14F-4D97-AF65-F5344CB8AC3E}">
        <p14:creationId xmlns:p14="http://schemas.microsoft.com/office/powerpoint/2010/main" val="215013464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9278-DCE8-83BF-2AFB-C8E53A6B669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D6FC4F6-2FFE-9B68-8290-1052FCDDD78F}"/>
              </a:ext>
            </a:extLst>
          </p:cNvPr>
          <p:cNvSpPr>
            <a:spLocks noGrp="1"/>
          </p:cNvSpPr>
          <p:nvPr>
            <p:ph type="title"/>
          </p:nvPr>
        </p:nvSpPr>
        <p:spPr>
          <a:xfrm>
            <a:off x="80387" y="764373"/>
            <a:ext cx="12007780" cy="915137"/>
          </a:xfrm>
        </p:spPr>
        <p:txBody>
          <a:bodyPr>
            <a:noAutofit/>
          </a:bodyPr>
          <a:lstStyle/>
          <a:p>
            <a:r>
              <a:rPr lang="pl-PL" sz="2800" b="1" cap="none" dirty="0">
                <a:solidFill>
                  <a:srgbClr val="0070C0"/>
                </a:solidFill>
              </a:rPr>
              <a:t>Zobowiązania w okresie związania z celem </a:t>
            </a:r>
            <a:br>
              <a:rPr lang="pl-PL" sz="2800" b="1" cap="none" dirty="0">
                <a:solidFill>
                  <a:srgbClr val="0070C0"/>
                </a:solidFill>
              </a:rPr>
            </a:br>
            <a:r>
              <a:rPr lang="pl-PL" sz="2800" cap="none" dirty="0">
                <a:solidFill>
                  <a:srgbClr val="0070C0"/>
                </a:solidFill>
              </a:rPr>
              <a:t>/Wytyczne szczegółowe/ </a:t>
            </a:r>
          </a:p>
        </p:txBody>
      </p:sp>
      <p:sp>
        <p:nvSpPr>
          <p:cNvPr id="6" name="Symbol zastępczy numeru slajdu 5">
            <a:extLst>
              <a:ext uri="{FF2B5EF4-FFF2-40B4-BE49-F238E27FC236}">
                <a16:creationId xmlns:a16="http://schemas.microsoft.com/office/drawing/2014/main" id="{88673D89-1D24-C0F7-89DA-C97ACF014CAA}"/>
              </a:ext>
            </a:extLst>
          </p:cNvPr>
          <p:cNvSpPr>
            <a:spLocks noGrp="1"/>
          </p:cNvSpPr>
          <p:nvPr>
            <p:ph type="sldNum" sz="quarter" idx="12"/>
          </p:nvPr>
        </p:nvSpPr>
        <p:spPr/>
        <p:txBody>
          <a:bodyPr/>
          <a:lstStyle/>
          <a:p>
            <a:fld id="{28844951-7827-47D4-8276-7DDE1FA7D85A}" type="slidenum">
              <a:rPr lang="pl-PL" noProof="0" smtClean="0"/>
              <a:pPr/>
              <a:t>38</a:t>
            </a:fld>
            <a:endParaRPr lang="pl-PL" noProof="0" dirty="0"/>
          </a:p>
        </p:txBody>
      </p:sp>
      <p:sp>
        <p:nvSpPr>
          <p:cNvPr id="4" name="pole tekstowe 3">
            <a:extLst>
              <a:ext uri="{FF2B5EF4-FFF2-40B4-BE49-F238E27FC236}">
                <a16:creationId xmlns:a16="http://schemas.microsoft.com/office/drawing/2014/main" id="{E877BE00-5A7B-042D-D8DA-4F131657E828}"/>
              </a:ext>
            </a:extLst>
          </p:cNvPr>
          <p:cNvSpPr txBox="1"/>
          <p:nvPr/>
        </p:nvSpPr>
        <p:spPr>
          <a:xfrm>
            <a:off x="403698" y="1697758"/>
            <a:ext cx="11433260" cy="4001095"/>
          </a:xfrm>
          <a:prstGeom prst="rect">
            <a:avLst/>
          </a:prstGeom>
          <a:noFill/>
        </p:spPr>
        <p:txBody>
          <a:bodyPr wrap="square">
            <a:spAutoFit/>
          </a:bodyPr>
          <a:lstStyle/>
          <a:p>
            <a:pPr marL="342900" indent="-342900">
              <a:buFont typeface="+mj-lt"/>
              <a:buAutoNum type="arabicPeriod" startAt="6"/>
            </a:pPr>
            <a:r>
              <a:rPr lang="pl-PL" dirty="0"/>
              <a:t>Beneficjent w okresie związania celem zobowiązuje się do:</a:t>
            </a:r>
          </a:p>
          <a:p>
            <a:pPr marL="800100" lvl="1" indent="-342900">
              <a:buFont typeface="+mj-lt"/>
              <a:buAutoNum type="arabicParenR"/>
            </a:pPr>
            <a:r>
              <a:rPr lang="pl-PL" dirty="0"/>
              <a:t>prowadzenia ewidencji odpowiednio świadczonych usług lub sprzedaży produktów rolnych;</a:t>
            </a:r>
          </a:p>
          <a:p>
            <a:pPr marL="800100" lvl="1" indent="-342900">
              <a:buFont typeface="+mj-lt"/>
              <a:buAutoNum type="arabicParenR"/>
            </a:pPr>
            <a:r>
              <a:rPr lang="pl-PL" dirty="0"/>
              <a:t>bieżącego informowania o świadczonych usługach i ich zakresie lub asortymencie poprzez ogólnodostępne środki przekazu;</a:t>
            </a:r>
          </a:p>
          <a:p>
            <a:pPr marL="800100" lvl="1" indent="-342900">
              <a:buFont typeface="+mj-lt"/>
              <a:buAutoNum type="arabicParenR"/>
            </a:pPr>
            <a:r>
              <a:rPr lang="pl-PL" dirty="0"/>
              <a:t>informowania SW o realizacji biznesplanu, w ramach operacji, na którą została udzielona pomoc na 3 miesiące przed upływem ostatniego roku okresu związania celem.</a:t>
            </a:r>
          </a:p>
          <a:p>
            <a:pPr marL="342900" indent="-342900">
              <a:buFont typeface="+mj-lt"/>
              <a:buAutoNum type="arabicPeriod" startAt="6"/>
            </a:pPr>
            <a:r>
              <a:rPr lang="pl-PL" dirty="0"/>
              <a:t>W przypadku ustalenia przez LGD rankingujących kryteriów wyboru o charakterze deklaratywnym oraz złożenia przez wnioskodawcę deklaracji realizacji czynności ocenianych tymi kryteriami, umowa o przyznaniu pomocy zawiera zobowiązanie do realizacji tych deklaracji przez beneficjenta. </a:t>
            </a:r>
          </a:p>
          <a:p>
            <a:pPr marL="800100" lvl="1" indent="-342900">
              <a:buFont typeface="Wingdings" panose="05000000000000000000" pitchFamily="2" charset="2"/>
              <a:buChar char="ü"/>
            </a:pPr>
            <a:r>
              <a:rPr lang="pl-PL" dirty="0"/>
              <a:t>Zmiana umowy w tym zakresie jest możliwa tylko w przypadku, gdy w wyniku ponownej oceny operacji po wprowadzeniu do niej zmian i ponownej ocenie kryteriami wyboru operacji, operacja ta nadal mieści się na liście operacji wybranych oraz w limicie dostępnych środków.</a:t>
            </a:r>
          </a:p>
          <a:p>
            <a:endParaRPr lang="pl-PL" sz="2000" dirty="0"/>
          </a:p>
        </p:txBody>
      </p:sp>
    </p:spTree>
    <p:extLst>
      <p:ext uri="{BB962C8B-B14F-4D97-AF65-F5344CB8AC3E}">
        <p14:creationId xmlns:p14="http://schemas.microsoft.com/office/powerpoint/2010/main" val="269456643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CAF25-77CE-0C5F-6943-9A49E827AD6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51ACC21-5134-066B-95AB-B9AD40F3E84A}"/>
              </a:ext>
            </a:extLst>
          </p:cNvPr>
          <p:cNvSpPr>
            <a:spLocks noGrp="1"/>
          </p:cNvSpPr>
          <p:nvPr>
            <p:ph type="title"/>
          </p:nvPr>
        </p:nvSpPr>
        <p:spPr>
          <a:xfrm>
            <a:off x="80387" y="764373"/>
            <a:ext cx="12007780" cy="915137"/>
          </a:xfrm>
        </p:spPr>
        <p:txBody>
          <a:bodyPr>
            <a:noAutofit/>
          </a:bodyPr>
          <a:lstStyle/>
          <a:p>
            <a:r>
              <a:rPr lang="pl-PL" sz="2800" b="1" cap="none" dirty="0">
                <a:solidFill>
                  <a:srgbClr val="0070C0"/>
                </a:solidFill>
              </a:rPr>
              <a:t>Zwrot wypłaconej pomocy </a:t>
            </a:r>
            <a:br>
              <a:rPr lang="pl-PL" sz="2800" b="1" cap="none" dirty="0">
                <a:solidFill>
                  <a:srgbClr val="0070C0"/>
                </a:solidFill>
              </a:rPr>
            </a:br>
            <a:r>
              <a:rPr lang="pl-PL" sz="2800" cap="none" dirty="0">
                <a:solidFill>
                  <a:srgbClr val="0070C0"/>
                </a:solidFill>
              </a:rPr>
              <a:t>/Wytyczne szczegółowe/</a:t>
            </a:r>
          </a:p>
        </p:txBody>
      </p:sp>
      <p:sp>
        <p:nvSpPr>
          <p:cNvPr id="6" name="Symbol zastępczy numeru slajdu 5">
            <a:extLst>
              <a:ext uri="{FF2B5EF4-FFF2-40B4-BE49-F238E27FC236}">
                <a16:creationId xmlns:a16="http://schemas.microsoft.com/office/drawing/2014/main" id="{8414575E-F527-DF4C-9E71-97D32D947866}"/>
              </a:ext>
            </a:extLst>
          </p:cNvPr>
          <p:cNvSpPr>
            <a:spLocks noGrp="1"/>
          </p:cNvSpPr>
          <p:nvPr>
            <p:ph type="sldNum" sz="quarter" idx="12"/>
          </p:nvPr>
        </p:nvSpPr>
        <p:spPr/>
        <p:txBody>
          <a:bodyPr/>
          <a:lstStyle/>
          <a:p>
            <a:fld id="{28844951-7827-47D4-8276-7DDE1FA7D85A}" type="slidenum">
              <a:rPr lang="pl-PL" noProof="0" smtClean="0"/>
              <a:pPr/>
              <a:t>39</a:t>
            </a:fld>
            <a:endParaRPr lang="pl-PL" noProof="0" dirty="0"/>
          </a:p>
        </p:txBody>
      </p:sp>
      <p:sp>
        <p:nvSpPr>
          <p:cNvPr id="5" name="pole tekstowe 4">
            <a:extLst>
              <a:ext uri="{FF2B5EF4-FFF2-40B4-BE49-F238E27FC236}">
                <a16:creationId xmlns:a16="http://schemas.microsoft.com/office/drawing/2014/main" id="{4BA82DE6-D4E5-AC46-9E21-F4C17CD4BFD8}"/>
              </a:ext>
            </a:extLst>
          </p:cNvPr>
          <p:cNvSpPr txBox="1"/>
          <p:nvPr/>
        </p:nvSpPr>
        <p:spPr>
          <a:xfrm>
            <a:off x="403698" y="1697758"/>
            <a:ext cx="11433260" cy="3970318"/>
          </a:xfrm>
          <a:prstGeom prst="rect">
            <a:avLst/>
          </a:prstGeom>
          <a:noFill/>
        </p:spPr>
        <p:txBody>
          <a:bodyPr wrap="square">
            <a:spAutoFit/>
          </a:bodyPr>
          <a:lstStyle/>
          <a:p>
            <a:r>
              <a:rPr lang="pl-PL" dirty="0"/>
              <a:t>Jeżeli beneficjent:</a:t>
            </a:r>
          </a:p>
          <a:p>
            <a:pPr marL="342900" indent="-342900">
              <a:buFont typeface="+mj-lt"/>
              <a:buAutoNum type="arabicParenR"/>
            </a:pPr>
            <a:r>
              <a:rPr lang="pl-PL" dirty="0"/>
              <a:t>nie prowadził ewidencji odpowiednio świadczonych usług lub sprzedaży produktów rolnych – zwrotowi podlega </a:t>
            </a:r>
            <a:r>
              <a:rPr lang="pl-PL" b="1" dirty="0"/>
              <a:t>5% wypłaconej kwoty pomocy </a:t>
            </a:r>
            <a:r>
              <a:rPr lang="pl-PL" dirty="0"/>
              <a:t>za każdy rok, w którym nie prowadzono tej ewidencji;</a:t>
            </a:r>
          </a:p>
          <a:p>
            <a:pPr marL="342900" indent="-342900">
              <a:buFont typeface="+mj-lt"/>
              <a:buAutoNum type="arabicParenR"/>
            </a:pPr>
            <a:r>
              <a:rPr lang="pl-PL" dirty="0"/>
              <a:t>na bieżąco nie informował o świadczonych usługach i ich zakresie lub asortymencie poprzez ogólnodostępne środki przekazu - zwrotowi podlega </a:t>
            </a:r>
            <a:r>
              <a:rPr lang="pl-PL" b="1" dirty="0"/>
              <a:t>3% wypłaconej kwoty pomocy </a:t>
            </a:r>
            <a:r>
              <a:rPr lang="pl-PL" dirty="0"/>
              <a:t>za każdy rok, w którym nie prowadził akcji informacyjnej w tym zakresie;</a:t>
            </a:r>
          </a:p>
          <a:p>
            <a:pPr marL="342900" indent="-342900">
              <a:buFont typeface="+mj-lt"/>
              <a:buAutoNum type="arabicParenR"/>
            </a:pPr>
            <a:r>
              <a:rPr lang="pl-PL" dirty="0"/>
              <a:t>nie poinformował SW o realizacji biznesplanu, w ramach operacji, na którą została udzielona pomoc, na 3 miesiące przed upływem ostatniego roku okresu związania celem – zwrotowi podlega </a:t>
            </a:r>
            <a:r>
              <a:rPr lang="pl-PL" b="1" dirty="0"/>
              <a:t>0,5% wypłaconej pomocy.</a:t>
            </a:r>
          </a:p>
          <a:p>
            <a:pPr marL="342900" indent="-342900">
              <a:buFont typeface="+mj-lt"/>
              <a:buAutoNum type="arabicParenR"/>
            </a:pPr>
            <a:r>
              <a:rPr lang="pl-PL" dirty="0"/>
              <a:t>jeżeli beneficjent nie osiągnie co najmniej 30% docelowego zakładanego w uproszczonym biznesplanie ilościowego lub wartościowego poziomu sprzedaży produktów lub usług do dnia, w którym upłynie pełny rok obrachunkowy od dnia wypłaty pomocy - </a:t>
            </a:r>
            <a:r>
              <a:rPr lang="pl-PL" b="1" dirty="0">
                <a:solidFill>
                  <a:srgbClr val="FF0000"/>
                </a:solidFill>
              </a:rPr>
              <a:t>zwrotowi podlega 100% wypłaconej pomocy;</a:t>
            </a:r>
            <a:endParaRPr lang="pl-PL" sz="2000" b="1" dirty="0">
              <a:solidFill>
                <a:srgbClr val="FF0000"/>
              </a:solidFill>
            </a:endParaRPr>
          </a:p>
        </p:txBody>
      </p:sp>
    </p:spTree>
    <p:extLst>
      <p:ext uri="{BB962C8B-B14F-4D97-AF65-F5344CB8AC3E}">
        <p14:creationId xmlns:p14="http://schemas.microsoft.com/office/powerpoint/2010/main" val="203682727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E524-3955-5C26-984C-5D76178080B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FBBD302-B702-DE44-3FDA-3BC5FA99578A}"/>
              </a:ext>
            </a:extLst>
          </p:cNvPr>
          <p:cNvSpPr>
            <a:spLocks noGrp="1"/>
          </p:cNvSpPr>
          <p:nvPr>
            <p:ph type="title"/>
          </p:nvPr>
        </p:nvSpPr>
        <p:spPr>
          <a:xfrm>
            <a:off x="2895600" y="764373"/>
            <a:ext cx="8610600" cy="915137"/>
          </a:xfrm>
        </p:spPr>
        <p:txBody>
          <a:bodyPr>
            <a:noAutofit/>
          </a:bodyPr>
          <a:lstStyle/>
          <a:p>
            <a:r>
              <a:rPr lang="pl-PL" sz="2800" b="1" cap="none" dirty="0"/>
              <a:t>Wstępna ocena formalna i merytoryczna wniosków oraz weryfikacja wnioskowanej kwoty wsparcia </a:t>
            </a:r>
            <a:br>
              <a:rPr lang="pl-PL" sz="2800" b="1" dirty="0"/>
            </a:br>
            <a:endParaRPr lang="pl-PL" sz="2800" b="1" dirty="0"/>
          </a:p>
        </p:txBody>
      </p:sp>
      <p:sp>
        <p:nvSpPr>
          <p:cNvPr id="3" name="Symbol zastępczy zawartości 2">
            <a:extLst>
              <a:ext uri="{FF2B5EF4-FFF2-40B4-BE49-F238E27FC236}">
                <a16:creationId xmlns:a16="http://schemas.microsoft.com/office/drawing/2014/main" id="{24B4C218-1777-E8CB-50CF-515A6968E6FA}"/>
              </a:ext>
            </a:extLst>
          </p:cNvPr>
          <p:cNvSpPr>
            <a:spLocks noGrp="1"/>
          </p:cNvSpPr>
          <p:nvPr>
            <p:ph idx="1"/>
          </p:nvPr>
        </p:nvSpPr>
        <p:spPr>
          <a:xfrm>
            <a:off x="685800" y="1679510"/>
            <a:ext cx="10820400" cy="4539175"/>
          </a:xfrm>
        </p:spPr>
        <p:txBody>
          <a:bodyPr>
            <a:noAutofit/>
          </a:bodyPr>
          <a:lstStyle/>
          <a:p>
            <a:pPr marL="342900" indent="-342900">
              <a:lnSpc>
                <a:spcPct val="124000"/>
              </a:lnSpc>
              <a:spcBef>
                <a:spcPts val="300"/>
              </a:spcBef>
              <a:spcAft>
                <a:spcPts val="300"/>
              </a:spcAft>
              <a:buAutoNum type="alphaLcParenR"/>
            </a:pPr>
            <a:r>
              <a:rPr lang="pl-PL" sz="1600" b="1" dirty="0"/>
              <a:t>Wstępna ocena formalna </a:t>
            </a:r>
            <a:r>
              <a:rPr lang="pl-PL" sz="1600" dirty="0"/>
              <a:t>polega na weryfikacji kompletności wniosku, tj. sprawdzeniu czy zawiera on wszystkie wymagane załączniki oraz czy został on wypełniony we wszystkich wymaganych polach; </a:t>
            </a:r>
          </a:p>
          <a:p>
            <a:pPr marL="342900" indent="-342900">
              <a:lnSpc>
                <a:spcPct val="124000"/>
              </a:lnSpc>
              <a:spcBef>
                <a:spcPts val="300"/>
              </a:spcBef>
              <a:spcAft>
                <a:spcPts val="300"/>
              </a:spcAft>
              <a:buAutoNum type="alphaLcParenR"/>
            </a:pPr>
            <a:r>
              <a:rPr lang="pl-PL" sz="1600" b="1" dirty="0"/>
              <a:t>Wstępna ocena merytoryczna </a:t>
            </a:r>
            <a:r>
              <a:rPr lang="pl-PL" sz="1600" dirty="0"/>
              <a:t>wniosku polega na weryfikacji spełniania warunków przyznania pomocy (zamiennie warunków udzielenia wsparcia) oraz kryteriów wyboru.</a:t>
            </a:r>
          </a:p>
          <a:p>
            <a:pPr marL="342900" indent="-342900">
              <a:lnSpc>
                <a:spcPct val="124000"/>
              </a:lnSpc>
              <a:spcBef>
                <a:spcPts val="300"/>
              </a:spcBef>
              <a:spcAft>
                <a:spcPts val="300"/>
              </a:spcAft>
              <a:buAutoNum type="alphaLcParenR"/>
            </a:pPr>
            <a:r>
              <a:rPr lang="pl-PL" sz="1600" b="1" dirty="0"/>
              <a:t>Weryfikacja wnioskowanej kwoty wsparcia </a:t>
            </a:r>
            <a:r>
              <a:rPr lang="pl-PL" sz="1600" dirty="0"/>
              <a:t>polega na sprawdzeniu czy:</a:t>
            </a:r>
          </a:p>
          <a:p>
            <a:pPr>
              <a:lnSpc>
                <a:spcPct val="124000"/>
              </a:lnSpc>
              <a:spcBef>
                <a:spcPts val="300"/>
              </a:spcBef>
              <a:spcAft>
                <a:spcPts val="300"/>
              </a:spcAft>
              <a:buFont typeface="Wingdings" panose="05000000000000000000" pitchFamily="2" charset="2"/>
              <a:buChar char="ü"/>
            </a:pPr>
            <a:r>
              <a:rPr lang="pl-PL" sz="1600" dirty="0"/>
              <a:t>koszty przewidziane w planie finansowym operacji nie obejmują kosztów niekwalifikowalnych wskazanych w Wytycznych podstawowych,</a:t>
            </a:r>
          </a:p>
          <a:p>
            <a:pPr>
              <a:lnSpc>
                <a:spcPct val="124000"/>
              </a:lnSpc>
              <a:spcBef>
                <a:spcPts val="300"/>
              </a:spcBef>
              <a:spcAft>
                <a:spcPts val="300"/>
              </a:spcAft>
              <a:buFont typeface="Wingdings" panose="05000000000000000000" pitchFamily="2" charset="2"/>
              <a:buChar char="ü"/>
            </a:pPr>
            <a:r>
              <a:rPr lang="pl-PL" sz="1600" dirty="0"/>
              <a:t>operacja jest uzasadniona pod względem racjonalności jej kosztów kwalifikowalnych/inwestycji zaplanowanych do zrealizowania,</a:t>
            </a:r>
          </a:p>
          <a:p>
            <a:pPr>
              <a:lnSpc>
                <a:spcPct val="124000"/>
              </a:lnSpc>
              <a:spcBef>
                <a:spcPts val="300"/>
              </a:spcBef>
              <a:spcAft>
                <a:spcPts val="300"/>
              </a:spcAft>
              <a:buFont typeface="Wingdings" panose="05000000000000000000" pitchFamily="2" charset="2"/>
              <a:buChar char="ü"/>
            </a:pPr>
            <a:r>
              <a:rPr lang="pl-PL" sz="1600" dirty="0"/>
              <a:t>wnioskodawca zastosował odpowiedni dla danego rodzaju pomocy poziom dofinansowania wskazany w Wytycznych szczegółowych,</a:t>
            </a:r>
          </a:p>
          <a:p>
            <a:pPr>
              <a:lnSpc>
                <a:spcPct val="124000"/>
              </a:lnSpc>
              <a:spcBef>
                <a:spcPts val="300"/>
              </a:spcBef>
              <a:spcAft>
                <a:spcPts val="300"/>
              </a:spcAft>
              <a:buFont typeface="Wingdings" panose="05000000000000000000" pitchFamily="2" charset="2"/>
              <a:buChar char="ü"/>
            </a:pPr>
            <a:r>
              <a:rPr lang="pl-PL" sz="1600" dirty="0"/>
              <a:t>wnioskodawca zastosował limity kwotowe wskazane w Regulaminie naboru wniosków, </a:t>
            </a:r>
          </a:p>
          <a:p>
            <a:pPr>
              <a:lnSpc>
                <a:spcPct val="124000"/>
              </a:lnSpc>
              <a:spcBef>
                <a:spcPts val="300"/>
              </a:spcBef>
              <a:spcAft>
                <a:spcPts val="300"/>
              </a:spcAft>
              <a:buFont typeface="Wingdings" panose="05000000000000000000" pitchFamily="2" charset="2"/>
              <a:buChar char="ü"/>
            </a:pPr>
            <a:r>
              <a:rPr lang="pl-PL" sz="1600" dirty="0"/>
              <a:t>wnioskowana kwota wsparcia mieści się w dostępnych dla beneficjenta limitach pozostających do wykorzystania w okresie realizacji PS WPR. </a:t>
            </a:r>
          </a:p>
          <a:p>
            <a:pPr marL="914400" lvl="1" indent="-457200">
              <a:lnSpc>
                <a:spcPct val="124000"/>
              </a:lnSpc>
              <a:spcBef>
                <a:spcPts val="300"/>
              </a:spcBef>
              <a:spcAft>
                <a:spcPts val="300"/>
              </a:spcAft>
              <a:buFont typeface="+mj-lt"/>
              <a:buAutoNum type="alphaLcParenR"/>
            </a:pPr>
            <a:endParaRPr lang="pl-PL" sz="1600" dirty="0"/>
          </a:p>
          <a:p>
            <a:pPr marL="457200" indent="-457200">
              <a:lnSpc>
                <a:spcPct val="124000"/>
              </a:lnSpc>
              <a:spcBef>
                <a:spcPts val="300"/>
              </a:spcBef>
              <a:spcAft>
                <a:spcPts val="300"/>
              </a:spcAft>
              <a:buAutoNum type="arabicParenR"/>
            </a:pPr>
            <a:endParaRPr lang="pl-PL" sz="1600" dirty="0"/>
          </a:p>
        </p:txBody>
      </p:sp>
      <p:sp>
        <p:nvSpPr>
          <p:cNvPr id="6" name="Symbol zastępczy numeru slajdu 5">
            <a:extLst>
              <a:ext uri="{FF2B5EF4-FFF2-40B4-BE49-F238E27FC236}">
                <a16:creationId xmlns:a16="http://schemas.microsoft.com/office/drawing/2014/main" id="{A1C46D4C-4BB7-FAAC-4DF7-6387A3623644}"/>
              </a:ext>
            </a:extLst>
          </p:cNvPr>
          <p:cNvSpPr>
            <a:spLocks noGrp="1"/>
          </p:cNvSpPr>
          <p:nvPr>
            <p:ph type="sldNum" sz="quarter" idx="12"/>
          </p:nvPr>
        </p:nvSpPr>
        <p:spPr/>
        <p:txBody>
          <a:bodyPr/>
          <a:lstStyle/>
          <a:p>
            <a:fld id="{28844951-7827-47D4-8276-7DDE1FA7D85A}" type="slidenum">
              <a:rPr lang="pl-PL" noProof="0" smtClean="0"/>
              <a:pPr/>
              <a:t>4</a:t>
            </a:fld>
            <a:endParaRPr lang="pl-PL" noProof="0"/>
          </a:p>
        </p:txBody>
      </p:sp>
    </p:spTree>
    <p:extLst>
      <p:ext uri="{BB962C8B-B14F-4D97-AF65-F5344CB8AC3E}">
        <p14:creationId xmlns:p14="http://schemas.microsoft.com/office/powerpoint/2010/main" val="5774996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43782-F666-2CEB-4E4E-0BFE316912D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8EDC86A-4CDF-CBAC-807E-18EEF26A3F40}"/>
              </a:ext>
            </a:extLst>
          </p:cNvPr>
          <p:cNvSpPr>
            <a:spLocks noGrp="1"/>
          </p:cNvSpPr>
          <p:nvPr>
            <p:ph type="ctrTitle"/>
          </p:nvPr>
        </p:nvSpPr>
        <p:spPr/>
        <p:txBody>
          <a:bodyPr>
            <a:normAutofit/>
          </a:bodyPr>
          <a:lstStyle/>
          <a:p>
            <a:r>
              <a:rPr lang="pl-PL" sz="3600" b="1" cap="none" dirty="0">
                <a:solidFill>
                  <a:srgbClr val="00B050"/>
                </a:solidFill>
              </a:rPr>
              <a:t>Kryteria wyboru operacji</a:t>
            </a:r>
          </a:p>
        </p:txBody>
      </p:sp>
      <p:sp>
        <p:nvSpPr>
          <p:cNvPr id="5" name="Podtytuł 4">
            <a:extLst>
              <a:ext uri="{FF2B5EF4-FFF2-40B4-BE49-F238E27FC236}">
                <a16:creationId xmlns:a16="http://schemas.microsoft.com/office/drawing/2014/main" id="{A707DD64-CB60-D152-0D75-A1325CCDE930}"/>
              </a:ext>
            </a:extLst>
          </p:cNvPr>
          <p:cNvSpPr>
            <a:spLocks noGrp="1"/>
          </p:cNvSpPr>
          <p:nvPr>
            <p:ph type="subTitle" idx="1"/>
          </p:nvPr>
        </p:nvSpPr>
        <p:spPr/>
        <p:txBody>
          <a:bodyPr/>
          <a:lstStyle/>
          <a:p>
            <a:r>
              <a:rPr lang="pl-PL" dirty="0">
                <a:solidFill>
                  <a:srgbClr val="0070C0"/>
                </a:solidFill>
              </a:rPr>
              <a:t>/Załącznik nr 1 do regulaminu/ </a:t>
            </a:r>
          </a:p>
        </p:txBody>
      </p:sp>
      <p:pic>
        <p:nvPicPr>
          <p:cNvPr id="6" name="Obraz 5">
            <a:extLst>
              <a:ext uri="{FF2B5EF4-FFF2-40B4-BE49-F238E27FC236}">
                <a16:creationId xmlns:a16="http://schemas.microsoft.com/office/drawing/2014/main" id="{E3B8DCC0-0E88-4F00-6C58-0EB1B31C0299}"/>
              </a:ext>
            </a:extLst>
          </p:cNvPr>
          <p:cNvPicPr>
            <a:picLocks noChangeAspect="1"/>
          </p:cNvPicPr>
          <p:nvPr/>
        </p:nvPicPr>
        <p:blipFill>
          <a:blip r:embed="rId2"/>
          <a:stretch>
            <a:fillRect/>
          </a:stretch>
        </p:blipFill>
        <p:spPr>
          <a:xfrm>
            <a:off x="0" y="0"/>
            <a:ext cx="12192000" cy="1502494"/>
          </a:xfrm>
          <a:prstGeom prst="rect">
            <a:avLst/>
          </a:prstGeom>
        </p:spPr>
      </p:pic>
    </p:spTree>
    <p:extLst>
      <p:ext uri="{BB962C8B-B14F-4D97-AF65-F5344CB8AC3E}">
        <p14:creationId xmlns:p14="http://schemas.microsoft.com/office/powerpoint/2010/main" val="325043975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E9C6A-7381-1C2D-7C3D-E9E51188781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65B88B8-5916-73BF-E333-DB1517C663BC}"/>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Kryteria wyboru operacji – dostępowe</a:t>
            </a:r>
            <a:br>
              <a:rPr lang="pl-PL" sz="2800" b="1" cap="none" dirty="0">
                <a:solidFill>
                  <a:srgbClr val="0070C0"/>
                </a:solidFill>
              </a:rPr>
            </a:br>
            <a:r>
              <a:rPr lang="pl-PL" sz="1800" cap="none" dirty="0">
                <a:solidFill>
                  <a:srgbClr val="0070C0"/>
                </a:solidFill>
              </a:rPr>
              <a:t>Niespełnienie kryterium oznacza niespełnienie warunku udzielenia wsparcia – operacja nie podlega dalszej ocenie wg kryteriów rankingujących i wyborowi </a:t>
            </a:r>
          </a:p>
        </p:txBody>
      </p:sp>
      <p:sp>
        <p:nvSpPr>
          <p:cNvPr id="6" name="Symbol zastępczy numeru slajdu 5">
            <a:extLst>
              <a:ext uri="{FF2B5EF4-FFF2-40B4-BE49-F238E27FC236}">
                <a16:creationId xmlns:a16="http://schemas.microsoft.com/office/drawing/2014/main" id="{47D41950-9845-2404-E4EE-72933C3DBC9B}"/>
              </a:ext>
            </a:extLst>
          </p:cNvPr>
          <p:cNvSpPr>
            <a:spLocks noGrp="1"/>
          </p:cNvSpPr>
          <p:nvPr>
            <p:ph type="sldNum" sz="quarter" idx="12"/>
          </p:nvPr>
        </p:nvSpPr>
        <p:spPr/>
        <p:txBody>
          <a:bodyPr/>
          <a:lstStyle/>
          <a:p>
            <a:fld id="{28844951-7827-47D4-8276-7DDE1FA7D85A}" type="slidenum">
              <a:rPr lang="pl-PL" noProof="0" smtClean="0"/>
              <a:pPr/>
              <a:t>41</a:t>
            </a:fld>
            <a:endParaRPr lang="pl-PL" noProof="0"/>
          </a:p>
        </p:txBody>
      </p:sp>
      <p:sp>
        <p:nvSpPr>
          <p:cNvPr id="4" name="Symbol zastępczy zawartości 3">
            <a:extLst>
              <a:ext uri="{FF2B5EF4-FFF2-40B4-BE49-F238E27FC236}">
                <a16:creationId xmlns:a16="http://schemas.microsoft.com/office/drawing/2014/main" id="{95130AC8-4D5F-D5E7-7721-6E9F948C3856}"/>
              </a:ext>
            </a:extLst>
          </p:cNvPr>
          <p:cNvSpPr>
            <a:spLocks noGrp="1"/>
          </p:cNvSpPr>
          <p:nvPr>
            <p:ph idx="1"/>
          </p:nvPr>
        </p:nvSpPr>
        <p:spPr>
          <a:xfrm>
            <a:off x="685800" y="1789889"/>
            <a:ext cx="10820400" cy="4428797"/>
          </a:xfrm>
        </p:spPr>
        <p:txBody>
          <a:bodyPr>
            <a:normAutofit/>
          </a:bodyPr>
          <a:lstStyle/>
          <a:p>
            <a:pPr marL="430213" lvl="3" indent="-342900">
              <a:lnSpc>
                <a:spcPct val="200000"/>
              </a:lnSpc>
              <a:spcBef>
                <a:spcPts val="0"/>
              </a:spcBef>
              <a:buFont typeface="+mj-lt"/>
              <a:buAutoNum type="arabicPeriod"/>
            </a:pPr>
            <a:r>
              <a:rPr lang="pl-PL" sz="1800" dirty="0"/>
              <a:t>Zgodność zakresu projektu z LSR</a:t>
            </a:r>
          </a:p>
          <a:p>
            <a:pPr marL="87313" lvl="3" indent="0">
              <a:lnSpc>
                <a:spcPct val="200000"/>
              </a:lnSpc>
              <a:spcBef>
                <a:spcPts val="0"/>
              </a:spcBef>
              <a:buNone/>
            </a:pPr>
            <a:r>
              <a:rPr lang="pl-PL" sz="1800" dirty="0"/>
              <a:t>Dofinansowaniem objęte będą operacje w zakresie rozwijania działalności gospodarczej w następujących branżach wskazanych w LSR: budowlanej oraz naprawy pojazdów samochodowych i motocykli (zgodnie z wykazem kodów PKD stanowiącym załącznik do Kryteriów wyboru operacji), prowadzonej na obszarze objętym Lokalną Strategią Rozwoju (LSR).</a:t>
            </a:r>
          </a:p>
          <a:p>
            <a:pPr marL="87313" lvl="3" indent="0">
              <a:lnSpc>
                <a:spcPct val="200000"/>
              </a:lnSpc>
              <a:spcBef>
                <a:spcPts val="0"/>
              </a:spcBef>
              <a:buNone/>
            </a:pPr>
            <a:r>
              <a:rPr lang="pl-PL" sz="1800" dirty="0"/>
              <a:t>Kryterium weryfikowane będzie na podstawie wniosku o przyznanie pomocy z załącznikami). </a:t>
            </a:r>
            <a:endParaRPr lang="pl-PL" sz="1800" b="1" dirty="0"/>
          </a:p>
          <a:p>
            <a:pPr marL="0" indent="0">
              <a:lnSpc>
                <a:spcPct val="114000"/>
              </a:lnSpc>
              <a:spcBef>
                <a:spcPts val="0"/>
              </a:spcBef>
              <a:buNone/>
            </a:pPr>
            <a:endParaRPr lang="pl-PL" sz="1800" b="1" dirty="0"/>
          </a:p>
        </p:txBody>
      </p:sp>
    </p:spTree>
    <p:extLst>
      <p:ext uri="{BB962C8B-B14F-4D97-AF65-F5344CB8AC3E}">
        <p14:creationId xmlns:p14="http://schemas.microsoft.com/office/powerpoint/2010/main" val="123153994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E8ADF-2CED-91C1-ED67-B9387C8AC14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15ABE0E-DFA7-72CB-8C67-90DCB540F337}"/>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Kryteria wyboru operacji – dostępowe</a:t>
            </a:r>
            <a:br>
              <a:rPr lang="pl-PL" sz="2800" b="1" cap="none" dirty="0">
                <a:solidFill>
                  <a:srgbClr val="0070C0"/>
                </a:solidFill>
              </a:rPr>
            </a:br>
            <a:r>
              <a:rPr lang="pl-PL" sz="1800" cap="none" dirty="0">
                <a:solidFill>
                  <a:srgbClr val="0070C0"/>
                </a:solidFill>
              </a:rPr>
              <a:t>Niespełnienie kryterium oznacza niespełnienie warunku udzielenia wsparcia – operacja nie podlega dalszej ocenie wg kryteriów rankingujących i wyborowi </a:t>
            </a:r>
          </a:p>
        </p:txBody>
      </p:sp>
      <p:sp>
        <p:nvSpPr>
          <p:cNvPr id="6" name="Symbol zastępczy numeru slajdu 5">
            <a:extLst>
              <a:ext uri="{FF2B5EF4-FFF2-40B4-BE49-F238E27FC236}">
                <a16:creationId xmlns:a16="http://schemas.microsoft.com/office/drawing/2014/main" id="{4BD149EB-B502-0572-5EF2-7ADA99B32073}"/>
              </a:ext>
            </a:extLst>
          </p:cNvPr>
          <p:cNvSpPr>
            <a:spLocks noGrp="1"/>
          </p:cNvSpPr>
          <p:nvPr>
            <p:ph type="sldNum" sz="quarter" idx="12"/>
          </p:nvPr>
        </p:nvSpPr>
        <p:spPr/>
        <p:txBody>
          <a:bodyPr/>
          <a:lstStyle/>
          <a:p>
            <a:fld id="{28844951-7827-47D4-8276-7DDE1FA7D85A}" type="slidenum">
              <a:rPr lang="pl-PL" noProof="0" smtClean="0"/>
              <a:pPr/>
              <a:t>42</a:t>
            </a:fld>
            <a:endParaRPr lang="pl-PL" noProof="0"/>
          </a:p>
        </p:txBody>
      </p:sp>
      <p:sp>
        <p:nvSpPr>
          <p:cNvPr id="4" name="Symbol zastępczy zawartości 3">
            <a:extLst>
              <a:ext uri="{FF2B5EF4-FFF2-40B4-BE49-F238E27FC236}">
                <a16:creationId xmlns:a16="http://schemas.microsoft.com/office/drawing/2014/main" id="{1FF89D1A-FFE3-8F48-ACEA-294D3F592BC8}"/>
              </a:ext>
            </a:extLst>
          </p:cNvPr>
          <p:cNvSpPr>
            <a:spLocks noGrp="1"/>
          </p:cNvSpPr>
          <p:nvPr>
            <p:ph idx="1"/>
          </p:nvPr>
        </p:nvSpPr>
        <p:spPr>
          <a:xfrm>
            <a:off x="685800" y="1789889"/>
            <a:ext cx="10820400" cy="4428797"/>
          </a:xfrm>
        </p:spPr>
        <p:txBody>
          <a:bodyPr>
            <a:normAutofit/>
          </a:bodyPr>
          <a:lstStyle/>
          <a:p>
            <a:pPr marL="430213" lvl="3" indent="-342900">
              <a:lnSpc>
                <a:spcPct val="114000"/>
              </a:lnSpc>
              <a:spcBef>
                <a:spcPts val="0"/>
              </a:spcBef>
              <a:buFont typeface="+mj-lt"/>
              <a:buAutoNum type="arabicPeriod" startAt="2"/>
            </a:pPr>
            <a:r>
              <a:rPr lang="pl-PL" sz="1800" dirty="0"/>
              <a:t>Wnioskodawca jest podmiotem uprawnionym do złożenia wniosku o dofinansowanie projektu</a:t>
            </a:r>
          </a:p>
          <a:p>
            <a:pPr marL="0" indent="0">
              <a:lnSpc>
                <a:spcPct val="114000"/>
              </a:lnSpc>
              <a:spcBef>
                <a:spcPts val="0"/>
              </a:spcBef>
              <a:buNone/>
            </a:pPr>
            <a:r>
              <a:rPr lang="pl-PL" sz="1800" dirty="0"/>
              <a:t>Na podstawie § 6 pkt 2 lit. f c Umowy o warunkach i sposobie realizacji strategii rozwoju lokalnego kierowanego przez społeczność z dnia 12.12.2023 r., zawartej pomiędzy Województwem Kujawsko-Pomorskim, a Stowarzyszeniem Lokalna Grupa Działania Gmin Dobrzyńskich Region Południe, nie mogą być wybrane operacje objęte wnioskiem o wsparcie, jeżeli ubiegającymi się o wsparcie jest:</a:t>
            </a:r>
          </a:p>
          <a:p>
            <a:pPr marL="0" indent="0">
              <a:lnSpc>
                <a:spcPct val="114000"/>
              </a:lnSpc>
              <a:spcBef>
                <a:spcPts val="0"/>
              </a:spcBef>
              <a:buNone/>
            </a:pPr>
            <a:r>
              <a:rPr lang="pl-PL" sz="1800" dirty="0"/>
              <a:t>- osoba fizyczna realizująca działania związane z wdrażaniem LSR, zatrudniona przez LGD lub osoba fizyczna pełniąca funkcję członka Zarządu LGD, oraz</a:t>
            </a:r>
          </a:p>
          <a:p>
            <a:pPr marL="0" indent="0">
              <a:lnSpc>
                <a:spcPct val="114000"/>
              </a:lnSpc>
              <a:spcBef>
                <a:spcPts val="0"/>
              </a:spcBef>
              <a:buNone/>
            </a:pPr>
            <a:r>
              <a:rPr lang="pl-PL" sz="1800" dirty="0"/>
              <a:t>- podmiot, w którym osoby, o których mowa w </a:t>
            </a:r>
            <a:r>
              <a:rPr lang="pl-PL" sz="1800" dirty="0" err="1"/>
              <a:t>tiret</a:t>
            </a:r>
            <a:r>
              <a:rPr lang="pl-PL" sz="1800" dirty="0"/>
              <a:t> pierwsze, są wspólnikami spółek prawa handlowego lub prowadzą działalność w formie spółki cywilnej.</a:t>
            </a:r>
          </a:p>
          <a:p>
            <a:pPr marL="0" indent="0">
              <a:lnSpc>
                <a:spcPct val="114000"/>
              </a:lnSpc>
              <a:spcBef>
                <a:spcPts val="0"/>
              </a:spcBef>
              <a:buNone/>
            </a:pPr>
            <a:r>
              <a:rPr lang="pl-PL" sz="1800" dirty="0"/>
              <a:t>Kryterium weryfikowane będzie na podstawie wniosku o przyznanie pomocy z załącznikami oraz dokumentacji LGD.</a:t>
            </a:r>
          </a:p>
        </p:txBody>
      </p:sp>
    </p:spTree>
    <p:extLst>
      <p:ext uri="{BB962C8B-B14F-4D97-AF65-F5344CB8AC3E}">
        <p14:creationId xmlns:p14="http://schemas.microsoft.com/office/powerpoint/2010/main" val="338254853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7B25E-00ED-82CB-277E-2732A5B8D77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58A18D9-EEEA-3197-B6F9-49EBE4DBDD7C}"/>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Kryteria wyboru operacji - rankingujące </a:t>
            </a:r>
          </a:p>
        </p:txBody>
      </p:sp>
      <p:sp>
        <p:nvSpPr>
          <p:cNvPr id="6" name="Symbol zastępczy numeru slajdu 5">
            <a:extLst>
              <a:ext uri="{FF2B5EF4-FFF2-40B4-BE49-F238E27FC236}">
                <a16:creationId xmlns:a16="http://schemas.microsoft.com/office/drawing/2014/main" id="{22201024-5AE3-1627-83D0-9F38B7E5FEDA}"/>
              </a:ext>
            </a:extLst>
          </p:cNvPr>
          <p:cNvSpPr>
            <a:spLocks noGrp="1"/>
          </p:cNvSpPr>
          <p:nvPr>
            <p:ph type="sldNum" sz="quarter" idx="12"/>
          </p:nvPr>
        </p:nvSpPr>
        <p:spPr/>
        <p:txBody>
          <a:bodyPr/>
          <a:lstStyle/>
          <a:p>
            <a:fld id="{28844951-7827-47D4-8276-7DDE1FA7D85A}" type="slidenum">
              <a:rPr lang="pl-PL" noProof="0" smtClean="0"/>
              <a:pPr/>
              <a:t>43</a:t>
            </a:fld>
            <a:endParaRPr lang="pl-PL" noProof="0"/>
          </a:p>
        </p:txBody>
      </p:sp>
      <p:sp>
        <p:nvSpPr>
          <p:cNvPr id="4" name="Symbol zastępczy zawartości 3">
            <a:extLst>
              <a:ext uri="{FF2B5EF4-FFF2-40B4-BE49-F238E27FC236}">
                <a16:creationId xmlns:a16="http://schemas.microsoft.com/office/drawing/2014/main" id="{0A50C426-0983-5F2E-44B6-0FD2878057E8}"/>
              </a:ext>
            </a:extLst>
          </p:cNvPr>
          <p:cNvSpPr>
            <a:spLocks noGrp="1"/>
          </p:cNvSpPr>
          <p:nvPr>
            <p:ph idx="1"/>
          </p:nvPr>
        </p:nvSpPr>
        <p:spPr>
          <a:xfrm>
            <a:off x="685800" y="1789889"/>
            <a:ext cx="10820400" cy="4428797"/>
          </a:xfrm>
        </p:spPr>
        <p:txBody>
          <a:bodyPr>
            <a:normAutofit/>
          </a:bodyPr>
          <a:lstStyle/>
          <a:p>
            <a:pPr marL="544513" lvl="3" indent="-457200">
              <a:lnSpc>
                <a:spcPct val="114000"/>
              </a:lnSpc>
              <a:spcBef>
                <a:spcPts val="600"/>
              </a:spcBef>
              <a:buFont typeface="+mj-lt"/>
              <a:buAutoNum type="arabicPeriod"/>
            </a:pPr>
            <a:r>
              <a:rPr lang="pl-PL" sz="1800" dirty="0"/>
              <a:t>Warunkiem wyboru operacji jest – poza spełnieniem pozostałych warunków wynikających z Regulaminu – uzyskanie w wyniku oceny operacji na podstawie tych kryteriów w sumie </a:t>
            </a:r>
            <a:r>
              <a:rPr lang="pl-PL" sz="1800" b="1" dirty="0"/>
              <a:t>minimum 12 pkt</a:t>
            </a:r>
          </a:p>
          <a:p>
            <a:pPr marL="544513" lvl="3" indent="-457200">
              <a:lnSpc>
                <a:spcPct val="114000"/>
              </a:lnSpc>
              <a:spcBef>
                <a:spcPts val="600"/>
              </a:spcBef>
              <a:buFont typeface="+mj-lt"/>
              <a:buAutoNum type="arabicPeriod"/>
            </a:pPr>
            <a:r>
              <a:rPr lang="pl-PL" sz="1800" dirty="0"/>
              <a:t>W przypadku uzyskania w sumie takiej samej liczby punktów o kolejności na liście ocenionych operacji zdecydują kryteria rozstrzygające opisane w załączniku do Regulaminu, stosowane w następującej kolejności:</a:t>
            </a:r>
          </a:p>
          <a:p>
            <a:pPr marL="430213" lvl="3" indent="-342900">
              <a:lnSpc>
                <a:spcPct val="114000"/>
              </a:lnSpc>
              <a:spcBef>
                <a:spcPts val="600"/>
              </a:spcBef>
              <a:buAutoNum type="arabicParenR"/>
            </a:pPr>
            <a:r>
              <a:rPr lang="pl-PL" sz="1800" dirty="0"/>
              <a:t>Wnioskowana kwota dofinansowania;</a:t>
            </a:r>
          </a:p>
          <a:p>
            <a:pPr marL="87313" lvl="3" indent="0">
              <a:lnSpc>
                <a:spcPct val="114000"/>
              </a:lnSpc>
              <a:spcBef>
                <a:spcPts val="600"/>
              </a:spcBef>
              <a:buNone/>
            </a:pPr>
            <a:r>
              <a:rPr lang="pl-PL" sz="1800" dirty="0"/>
              <a:t>2)	Zatrudnienie osób znajdujących się w niekorzystnej sytuacji.</a:t>
            </a:r>
          </a:p>
          <a:p>
            <a:pPr marL="87313" lvl="3" indent="0">
              <a:lnSpc>
                <a:spcPct val="114000"/>
              </a:lnSpc>
              <a:spcBef>
                <a:spcPts val="600"/>
              </a:spcBef>
              <a:buNone/>
            </a:pPr>
            <a:r>
              <a:rPr lang="pl-PL" sz="1800" dirty="0"/>
              <a:t>3.    Gdy żadne z powyższych kryteriów nie rozstrzygnie, o kolejności na liście zdecyduje data i godzina złożenia wniosku o przyznanie pomocy w systemie IT.</a:t>
            </a:r>
          </a:p>
          <a:p>
            <a:pPr marL="457200" lvl="1" indent="0">
              <a:lnSpc>
                <a:spcPct val="114000"/>
              </a:lnSpc>
              <a:spcBef>
                <a:spcPts val="600"/>
              </a:spcBef>
              <a:buNone/>
            </a:pPr>
            <a:endParaRPr lang="pl-PL" sz="1800" dirty="0"/>
          </a:p>
          <a:p>
            <a:pPr>
              <a:lnSpc>
                <a:spcPct val="114000"/>
              </a:lnSpc>
              <a:spcBef>
                <a:spcPts val="600"/>
              </a:spcBef>
            </a:pPr>
            <a:endParaRPr lang="pl-PL" sz="1800" dirty="0"/>
          </a:p>
          <a:p>
            <a:pPr>
              <a:lnSpc>
                <a:spcPct val="114000"/>
              </a:lnSpc>
              <a:spcBef>
                <a:spcPts val="600"/>
              </a:spcBef>
            </a:pPr>
            <a:endParaRPr lang="pl-PL" sz="1800" dirty="0"/>
          </a:p>
        </p:txBody>
      </p:sp>
    </p:spTree>
    <p:extLst>
      <p:ext uri="{BB962C8B-B14F-4D97-AF65-F5344CB8AC3E}">
        <p14:creationId xmlns:p14="http://schemas.microsoft.com/office/powerpoint/2010/main" val="381203338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D007-4068-4FB5-DB19-CF1A6FBC56D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0E80315-C41D-6A81-E45B-D1B107CF73B1}"/>
              </a:ext>
            </a:extLst>
          </p:cNvPr>
          <p:cNvSpPr>
            <a:spLocks noGrp="1"/>
          </p:cNvSpPr>
          <p:nvPr>
            <p:ph type="title"/>
          </p:nvPr>
        </p:nvSpPr>
        <p:spPr>
          <a:xfrm>
            <a:off x="2895600" y="105993"/>
            <a:ext cx="8610600" cy="915137"/>
          </a:xfrm>
        </p:spPr>
        <p:txBody>
          <a:bodyPr>
            <a:noAutofit/>
          </a:bodyPr>
          <a:lstStyle/>
          <a:p>
            <a:r>
              <a:rPr lang="pl-PL" sz="2800" b="1" cap="none" dirty="0">
                <a:solidFill>
                  <a:srgbClr val="0070C0"/>
                </a:solidFill>
              </a:rPr>
              <a:t>Kryteria wyboru operacji - rankingujące </a:t>
            </a:r>
          </a:p>
        </p:txBody>
      </p:sp>
      <p:sp>
        <p:nvSpPr>
          <p:cNvPr id="6" name="Symbol zastępczy numeru slajdu 5">
            <a:extLst>
              <a:ext uri="{FF2B5EF4-FFF2-40B4-BE49-F238E27FC236}">
                <a16:creationId xmlns:a16="http://schemas.microsoft.com/office/drawing/2014/main" id="{F8A7F1A5-60DF-C1F5-5F51-4EBB3C4FEF80}"/>
              </a:ext>
            </a:extLst>
          </p:cNvPr>
          <p:cNvSpPr>
            <a:spLocks noGrp="1"/>
          </p:cNvSpPr>
          <p:nvPr>
            <p:ph type="sldNum" sz="quarter" idx="12"/>
          </p:nvPr>
        </p:nvSpPr>
        <p:spPr/>
        <p:txBody>
          <a:bodyPr/>
          <a:lstStyle/>
          <a:p>
            <a:fld id="{28844951-7827-47D4-8276-7DDE1FA7D85A}" type="slidenum">
              <a:rPr lang="pl-PL" noProof="0" smtClean="0"/>
              <a:pPr/>
              <a:t>44</a:t>
            </a:fld>
            <a:endParaRPr lang="pl-PL" noProof="0" dirty="0"/>
          </a:p>
        </p:txBody>
      </p:sp>
      <p:graphicFrame>
        <p:nvGraphicFramePr>
          <p:cNvPr id="5" name="Tabela 4">
            <a:extLst>
              <a:ext uri="{FF2B5EF4-FFF2-40B4-BE49-F238E27FC236}">
                <a16:creationId xmlns:a16="http://schemas.microsoft.com/office/drawing/2014/main" id="{4CB04F46-2CAD-1411-AF33-480376CF9C48}"/>
              </a:ext>
            </a:extLst>
          </p:cNvPr>
          <p:cNvGraphicFramePr>
            <a:graphicFrameLocks noGrp="1"/>
          </p:cNvGraphicFramePr>
          <p:nvPr>
            <p:extLst>
              <p:ext uri="{D42A27DB-BD31-4B8C-83A1-F6EECF244321}">
                <p14:modId xmlns:p14="http://schemas.microsoft.com/office/powerpoint/2010/main" val="3857211413"/>
              </p:ext>
            </p:extLst>
          </p:nvPr>
        </p:nvGraphicFramePr>
        <p:xfrm>
          <a:off x="338137" y="866776"/>
          <a:ext cx="11515725" cy="5885232"/>
        </p:xfrm>
        <a:graphic>
          <a:graphicData uri="http://schemas.openxmlformats.org/drawingml/2006/table">
            <a:tbl>
              <a:tblPr firstRow="1" firstCol="1" bandRow="1">
                <a:tableStyleId>{5C22544A-7EE6-4342-B048-85BDC9FD1C3A}</a:tableStyleId>
              </a:tblPr>
              <a:tblGrid>
                <a:gridCol w="2333624">
                  <a:extLst>
                    <a:ext uri="{9D8B030D-6E8A-4147-A177-3AD203B41FA5}">
                      <a16:colId xmlns:a16="http://schemas.microsoft.com/office/drawing/2014/main" val="1881387848"/>
                    </a:ext>
                  </a:extLst>
                </a:gridCol>
                <a:gridCol w="5621298">
                  <a:extLst>
                    <a:ext uri="{9D8B030D-6E8A-4147-A177-3AD203B41FA5}">
                      <a16:colId xmlns:a16="http://schemas.microsoft.com/office/drawing/2014/main" val="2853302580"/>
                    </a:ext>
                  </a:extLst>
                </a:gridCol>
                <a:gridCol w="3560803">
                  <a:extLst>
                    <a:ext uri="{9D8B030D-6E8A-4147-A177-3AD203B41FA5}">
                      <a16:colId xmlns:a16="http://schemas.microsoft.com/office/drawing/2014/main" val="1517417150"/>
                    </a:ext>
                  </a:extLst>
                </a:gridCol>
              </a:tblGrid>
              <a:tr h="5885232">
                <a:tc>
                  <a:txBody>
                    <a:bodyPr/>
                    <a:lstStyle/>
                    <a:p>
                      <a:pPr>
                        <a:lnSpc>
                          <a:spcPct val="114000"/>
                        </a:lnSpc>
                        <a:spcAft>
                          <a:spcPts val="600"/>
                        </a:spcAft>
                        <a:buNone/>
                      </a:pPr>
                      <a:r>
                        <a:rPr lang="pl-PL" sz="1400" b="1" kern="100" dirty="0">
                          <a:solidFill>
                            <a:schemeClr val="tx1"/>
                          </a:solidFill>
                          <a:effectLst/>
                        </a:rPr>
                        <a:t>Kryterium 1</a:t>
                      </a:r>
                    </a:p>
                    <a:p>
                      <a:pPr>
                        <a:lnSpc>
                          <a:spcPct val="114000"/>
                        </a:lnSpc>
                        <a:spcAft>
                          <a:spcPts val="600"/>
                        </a:spcAft>
                        <a:buNone/>
                      </a:pPr>
                      <a:r>
                        <a:rPr lang="pl-PL"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Kryterium racjonalnego gospodarowania zasobami i ograniczenia presji na środowisko</a:t>
                      </a:r>
                    </a:p>
                  </a:txBody>
                  <a:tcPr marL="44281" marR="44281" marT="0" marB="0">
                    <a:solidFill>
                      <a:schemeClr val="bg1"/>
                    </a:solidFill>
                  </a:tcPr>
                </a:tc>
                <a:tc>
                  <a:txBody>
                    <a:bodyPr/>
                    <a:lstStyle/>
                    <a:p>
                      <a:pPr>
                        <a:lnSpc>
                          <a:spcPct val="114000"/>
                        </a:lnSpc>
                        <a:spcAft>
                          <a:spcPts val="600"/>
                        </a:spcAft>
                        <a:buNone/>
                      </a:pPr>
                      <a:r>
                        <a:rPr lang="pl-PL" sz="1200" b="0" kern="100" dirty="0">
                          <a:solidFill>
                            <a:schemeClr val="tx1"/>
                          </a:solidFill>
                          <a:effectLst/>
                        </a:rPr>
                        <a:t>Preferuje się operacje przewidujące zastosowanie rozwiązań służących racjonalnemu gospodarowaniu zasobami lub ograniczeniu presji na środowisko.</a:t>
                      </a:r>
                    </a:p>
                    <a:p>
                      <a:pPr>
                        <a:lnSpc>
                          <a:spcPct val="114000"/>
                        </a:lnSpc>
                        <a:spcAft>
                          <a:spcPts val="600"/>
                        </a:spcAft>
                        <a:buNone/>
                      </a:pPr>
                      <a:r>
                        <a:rPr lang="pl-PL" sz="1200" b="0" kern="100" dirty="0">
                          <a:solidFill>
                            <a:schemeClr val="tx1"/>
                          </a:solidFill>
                          <a:effectLst/>
                        </a:rPr>
                        <a:t>Kryterium uznaje się za spełnione w sytuacji, gdy wnioskodawca wykazał we wniosku o przyznanie pomocy w związku z realizowaną operacją i przyjętymi kosztami kwalifikowalnymi, zastosowanie materiału/-ów i/lub wykorzystywanie urządzenia/-ń i/lub technologii na etapie realizacji projektu i/lub wytwarzania produktu i/lub świadczenia usługi, wpływających na racjonalne gospodarowanie zasobami i/lub ograniczających presję na środowisko.</a:t>
                      </a:r>
                    </a:p>
                    <a:p>
                      <a:pPr>
                        <a:lnSpc>
                          <a:spcPct val="114000"/>
                        </a:lnSpc>
                        <a:spcAft>
                          <a:spcPts val="600"/>
                        </a:spcAft>
                        <a:buNone/>
                      </a:pPr>
                      <a:r>
                        <a:rPr lang="pl-PL" sz="1200" b="0" kern="100" dirty="0">
                          <a:solidFill>
                            <a:schemeClr val="tx1"/>
                          </a:solidFill>
                          <a:effectLst/>
                        </a:rPr>
                        <a:t>1)	nasadzenia – drzewa lub krzewy (min. 5 szt.) lub;</a:t>
                      </a:r>
                    </a:p>
                    <a:p>
                      <a:pPr>
                        <a:lnSpc>
                          <a:spcPct val="114000"/>
                        </a:lnSpc>
                        <a:spcAft>
                          <a:spcPts val="600"/>
                        </a:spcAft>
                        <a:buNone/>
                      </a:pPr>
                      <a:r>
                        <a:rPr lang="pl-PL" sz="1200" b="0" kern="100" dirty="0">
                          <a:solidFill>
                            <a:schemeClr val="tx1"/>
                          </a:solidFill>
                          <a:effectLst/>
                        </a:rPr>
                        <a:t>2)	błękitno - zieloną infrastrukturę (np.: ogrody deszczowe, dachy, fasady i ściany, nawierzchnie przepuszczalne, podłoża strukturalne, itp.) lub;</a:t>
                      </a:r>
                    </a:p>
                    <a:p>
                      <a:pPr>
                        <a:lnSpc>
                          <a:spcPct val="114000"/>
                        </a:lnSpc>
                        <a:spcAft>
                          <a:spcPts val="600"/>
                        </a:spcAft>
                        <a:buNone/>
                      </a:pPr>
                      <a:r>
                        <a:rPr lang="pl-PL" sz="1200" b="0" kern="100" dirty="0">
                          <a:solidFill>
                            <a:schemeClr val="tx1"/>
                          </a:solidFill>
                          <a:effectLst/>
                        </a:rPr>
                        <a:t>3)	OZE (z wyłączeniem instalacji mobilnych lub;</a:t>
                      </a:r>
                    </a:p>
                    <a:p>
                      <a:pPr>
                        <a:lnSpc>
                          <a:spcPct val="114000"/>
                        </a:lnSpc>
                        <a:spcAft>
                          <a:spcPts val="600"/>
                        </a:spcAft>
                        <a:buNone/>
                      </a:pPr>
                      <a:r>
                        <a:rPr lang="pl-PL" sz="1200" b="0" kern="100" dirty="0">
                          <a:solidFill>
                            <a:schemeClr val="tx1"/>
                          </a:solidFill>
                          <a:effectLst/>
                        </a:rPr>
                        <a:t>4)	Rozwiązania wodooszczędne lub;</a:t>
                      </a:r>
                    </a:p>
                    <a:p>
                      <a:pPr>
                        <a:lnSpc>
                          <a:spcPct val="114000"/>
                        </a:lnSpc>
                        <a:spcAft>
                          <a:spcPts val="600"/>
                        </a:spcAft>
                        <a:buNone/>
                      </a:pPr>
                      <a:r>
                        <a:rPr lang="pl-PL" sz="1200" b="0" kern="100" dirty="0">
                          <a:solidFill>
                            <a:schemeClr val="tx1"/>
                          </a:solidFill>
                          <a:effectLst/>
                        </a:rPr>
                        <a:t>5)	inne rozwiązania środowiskowe adekwatne do charakterystyki projektu, przyczyniające się do racjonalnego gospodarowania zasobami lub ograniczenia presji na środowisko.</a:t>
                      </a:r>
                    </a:p>
                    <a:p>
                      <a:pPr>
                        <a:lnSpc>
                          <a:spcPct val="114000"/>
                        </a:lnSpc>
                        <a:spcAft>
                          <a:spcPts val="600"/>
                        </a:spcAft>
                        <a:buNone/>
                      </a:pPr>
                      <a:r>
                        <a:rPr lang="pl-PL" sz="1200" b="0" kern="100" dirty="0">
                          <a:solidFill>
                            <a:schemeClr val="tx1"/>
                          </a:solidFill>
                          <a:effectLst/>
                        </a:rPr>
                        <a:t>Do ustalenia liczby punktów sumuje się wszystkie zastosowane rozwiązania prośrodowiskowe wymienione w pkt 1–5.</a:t>
                      </a:r>
                    </a:p>
                    <a:p>
                      <a:pPr>
                        <a:lnSpc>
                          <a:spcPct val="114000"/>
                        </a:lnSpc>
                        <a:spcAft>
                          <a:spcPts val="600"/>
                        </a:spcAft>
                        <a:buNone/>
                      </a:pPr>
                      <a:endParaRPr lang="pl-PL" sz="1200" b="0" kern="100" dirty="0">
                        <a:solidFill>
                          <a:schemeClr val="tx1"/>
                        </a:solidFill>
                        <a:effectLst/>
                      </a:endParaRPr>
                    </a:p>
                    <a:p>
                      <a:pPr>
                        <a:lnSpc>
                          <a:spcPct val="114000"/>
                        </a:lnSpc>
                        <a:spcAft>
                          <a:spcPts val="600"/>
                        </a:spcAft>
                        <a:buNone/>
                      </a:pPr>
                      <a:r>
                        <a:rPr lang="pl-PL" sz="1200" b="0" kern="100" dirty="0">
                          <a:solidFill>
                            <a:schemeClr val="tx1"/>
                          </a:solidFill>
                          <a:effectLst/>
                        </a:rPr>
                        <a:t>Kryterium weryfikowane na podstawie wniosku o przyznanie pomocy oraz zestawienia rzeczowo-finansowego, w którym wskazano koszty kwalifikowalne dotyczące zastosowanych rozwiązań środowiskowych.</a:t>
                      </a:r>
                    </a:p>
                  </a:txBody>
                  <a:tcPr marL="44281" marR="44281" marT="0" marB="0">
                    <a:solidFill>
                      <a:schemeClr val="bg1"/>
                    </a:solidFill>
                  </a:tcPr>
                </a:tc>
                <a:tc>
                  <a:txBody>
                    <a:bodyPr/>
                    <a:lstStyle/>
                    <a:p>
                      <a:pPr marL="285750" indent="-285750">
                        <a:lnSpc>
                          <a:spcPct val="114000"/>
                        </a:lnSpc>
                        <a:spcAft>
                          <a:spcPts val="600"/>
                        </a:spcAft>
                        <a:buFont typeface="Wingdings" panose="05000000000000000000" pitchFamily="2" charset="2"/>
                        <a:buChar char="ü"/>
                      </a:pPr>
                      <a:r>
                        <a:rPr lang="pl-PL" sz="1400" b="1" kern="100" dirty="0">
                          <a:solidFill>
                            <a:schemeClr val="tx1"/>
                          </a:solidFill>
                          <a:effectLst/>
                        </a:rPr>
                        <a:t>3 pkt </a:t>
                      </a:r>
                      <a:r>
                        <a:rPr lang="pl-PL" sz="1400" b="0" kern="100" dirty="0">
                          <a:solidFill>
                            <a:schemeClr val="tx1"/>
                          </a:solidFill>
                          <a:effectLst/>
                        </a:rPr>
                        <a:t>– operacja zakłada zastosowanie co najmniej dwóch takich rozwiązań;</a:t>
                      </a:r>
                    </a:p>
                    <a:p>
                      <a:pPr marL="285750" indent="-285750">
                        <a:lnSpc>
                          <a:spcPct val="114000"/>
                        </a:lnSpc>
                        <a:spcAft>
                          <a:spcPts val="600"/>
                        </a:spcAft>
                        <a:buFont typeface="Wingdings" panose="05000000000000000000" pitchFamily="2" charset="2"/>
                        <a:buChar char="ü"/>
                      </a:pPr>
                      <a:r>
                        <a:rPr lang="pl-PL" sz="1400" b="1" kern="100" dirty="0">
                          <a:solidFill>
                            <a:schemeClr val="tx1"/>
                          </a:solidFill>
                          <a:effectLst/>
                        </a:rPr>
                        <a:t>2 pkt </a:t>
                      </a:r>
                      <a:r>
                        <a:rPr lang="pl-PL" sz="1400" b="0" kern="100" dirty="0">
                          <a:solidFill>
                            <a:schemeClr val="tx1"/>
                          </a:solidFill>
                          <a:effectLst/>
                        </a:rPr>
                        <a:t>– operacja zakłada zastosowanie jednego takiego rozwiązania;</a:t>
                      </a:r>
                    </a:p>
                    <a:p>
                      <a:pPr marL="285750" indent="-285750">
                        <a:lnSpc>
                          <a:spcPct val="114000"/>
                        </a:lnSpc>
                        <a:spcAft>
                          <a:spcPts val="600"/>
                        </a:spcAft>
                        <a:buFont typeface="Wingdings" panose="05000000000000000000" pitchFamily="2" charset="2"/>
                        <a:buChar char="ü"/>
                      </a:pPr>
                      <a:r>
                        <a:rPr lang="pl-PL" sz="1400" b="1" kern="100" dirty="0">
                          <a:solidFill>
                            <a:schemeClr val="tx1"/>
                          </a:solidFill>
                          <a:effectLst/>
                        </a:rPr>
                        <a:t>0 pkt </a:t>
                      </a:r>
                      <a:r>
                        <a:rPr lang="pl-PL" sz="1400" b="0" kern="100" dirty="0">
                          <a:solidFill>
                            <a:schemeClr val="tx1"/>
                          </a:solidFill>
                          <a:effectLst/>
                        </a:rPr>
                        <a:t>– operacja nie zakłada zastosowania takich rozwiązań</a:t>
                      </a:r>
                    </a:p>
                    <a:p>
                      <a:pPr>
                        <a:lnSpc>
                          <a:spcPct val="114000"/>
                        </a:lnSpc>
                        <a:spcAft>
                          <a:spcPts val="600"/>
                        </a:spcAft>
                        <a:buNone/>
                      </a:pPr>
                      <a:endParaRPr lang="pl-PL" sz="1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81" marR="44281" marT="0" marB="0">
                    <a:solidFill>
                      <a:schemeClr val="bg1"/>
                    </a:solidFill>
                  </a:tcPr>
                </a:tc>
                <a:extLst>
                  <a:ext uri="{0D108BD9-81ED-4DB2-BD59-A6C34878D82A}">
                    <a16:rowId xmlns:a16="http://schemas.microsoft.com/office/drawing/2014/main" val="4054034518"/>
                  </a:ext>
                </a:extLst>
              </a:tr>
            </a:tbl>
          </a:graphicData>
        </a:graphic>
      </p:graphicFrame>
      <p:pic>
        <p:nvPicPr>
          <p:cNvPr id="4" name="Obraz 3">
            <a:extLst>
              <a:ext uri="{FF2B5EF4-FFF2-40B4-BE49-F238E27FC236}">
                <a16:creationId xmlns:a16="http://schemas.microsoft.com/office/drawing/2014/main" id="{37C056FF-5068-B3A1-184C-7BF8A7C31127}"/>
              </a:ext>
            </a:extLst>
          </p:cNvPr>
          <p:cNvPicPr>
            <a:picLocks noChangeAspect="1"/>
          </p:cNvPicPr>
          <p:nvPr/>
        </p:nvPicPr>
        <p:blipFill>
          <a:blip r:embed="rId2"/>
          <a:stretch>
            <a:fillRect/>
          </a:stretch>
        </p:blipFill>
        <p:spPr>
          <a:xfrm>
            <a:off x="-619125" y="2409825"/>
            <a:ext cx="3028950" cy="3581399"/>
          </a:xfrm>
          <a:prstGeom prst="rect">
            <a:avLst/>
          </a:prstGeom>
        </p:spPr>
      </p:pic>
    </p:spTree>
    <p:extLst>
      <p:ext uri="{BB962C8B-B14F-4D97-AF65-F5344CB8AC3E}">
        <p14:creationId xmlns:p14="http://schemas.microsoft.com/office/powerpoint/2010/main" val="220021780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BD889-925E-BDEA-39E9-9F2260B3BD0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46016E2-FAC4-CA2F-E139-C7E45ADCEE5B}"/>
              </a:ext>
            </a:extLst>
          </p:cNvPr>
          <p:cNvSpPr>
            <a:spLocks noGrp="1"/>
          </p:cNvSpPr>
          <p:nvPr>
            <p:ph type="title"/>
          </p:nvPr>
        </p:nvSpPr>
        <p:spPr>
          <a:xfrm>
            <a:off x="2895600" y="381000"/>
            <a:ext cx="8610600" cy="915137"/>
          </a:xfrm>
        </p:spPr>
        <p:txBody>
          <a:bodyPr>
            <a:noAutofit/>
          </a:bodyPr>
          <a:lstStyle/>
          <a:p>
            <a:r>
              <a:rPr lang="pl-PL" sz="2800" b="1" cap="none" dirty="0">
                <a:solidFill>
                  <a:srgbClr val="0070C0"/>
                </a:solidFill>
              </a:rPr>
              <a:t>Kryteria wyboru operacji - rankingujące </a:t>
            </a:r>
          </a:p>
        </p:txBody>
      </p:sp>
      <p:sp>
        <p:nvSpPr>
          <p:cNvPr id="6" name="Symbol zastępczy numeru slajdu 5">
            <a:extLst>
              <a:ext uri="{FF2B5EF4-FFF2-40B4-BE49-F238E27FC236}">
                <a16:creationId xmlns:a16="http://schemas.microsoft.com/office/drawing/2014/main" id="{EFD7E976-B176-71AA-CE31-A070B872C955}"/>
              </a:ext>
            </a:extLst>
          </p:cNvPr>
          <p:cNvSpPr>
            <a:spLocks noGrp="1"/>
          </p:cNvSpPr>
          <p:nvPr>
            <p:ph type="sldNum" sz="quarter" idx="12"/>
          </p:nvPr>
        </p:nvSpPr>
        <p:spPr/>
        <p:txBody>
          <a:bodyPr/>
          <a:lstStyle/>
          <a:p>
            <a:fld id="{28844951-7827-47D4-8276-7DDE1FA7D85A}" type="slidenum">
              <a:rPr lang="pl-PL" noProof="0" smtClean="0"/>
              <a:pPr/>
              <a:t>45</a:t>
            </a:fld>
            <a:endParaRPr lang="pl-PL" noProof="0" dirty="0"/>
          </a:p>
        </p:txBody>
      </p:sp>
      <p:graphicFrame>
        <p:nvGraphicFramePr>
          <p:cNvPr id="5" name="Tabela 4">
            <a:extLst>
              <a:ext uri="{FF2B5EF4-FFF2-40B4-BE49-F238E27FC236}">
                <a16:creationId xmlns:a16="http://schemas.microsoft.com/office/drawing/2014/main" id="{55FA2533-2163-DCD1-71D8-4572800DAB5B}"/>
              </a:ext>
            </a:extLst>
          </p:cNvPr>
          <p:cNvGraphicFramePr>
            <a:graphicFrameLocks noGrp="1"/>
          </p:cNvGraphicFramePr>
          <p:nvPr>
            <p:extLst>
              <p:ext uri="{D42A27DB-BD31-4B8C-83A1-F6EECF244321}">
                <p14:modId xmlns:p14="http://schemas.microsoft.com/office/powerpoint/2010/main" val="3451598614"/>
              </p:ext>
            </p:extLst>
          </p:nvPr>
        </p:nvGraphicFramePr>
        <p:xfrm>
          <a:off x="447675" y="1296137"/>
          <a:ext cx="11334750" cy="4342765"/>
        </p:xfrm>
        <a:graphic>
          <a:graphicData uri="http://schemas.openxmlformats.org/drawingml/2006/table">
            <a:tbl>
              <a:tblPr firstRow="1" firstCol="1" bandRow="1">
                <a:tableStyleId>{5C22544A-7EE6-4342-B048-85BDC9FD1C3A}</a:tableStyleId>
              </a:tblPr>
              <a:tblGrid>
                <a:gridCol w="1769517">
                  <a:extLst>
                    <a:ext uri="{9D8B030D-6E8A-4147-A177-3AD203B41FA5}">
                      <a16:colId xmlns:a16="http://schemas.microsoft.com/office/drawing/2014/main" val="2515978316"/>
                    </a:ext>
                  </a:extLst>
                </a:gridCol>
                <a:gridCol w="5738821">
                  <a:extLst>
                    <a:ext uri="{9D8B030D-6E8A-4147-A177-3AD203B41FA5}">
                      <a16:colId xmlns:a16="http://schemas.microsoft.com/office/drawing/2014/main" val="3802907306"/>
                    </a:ext>
                  </a:extLst>
                </a:gridCol>
                <a:gridCol w="3826412">
                  <a:extLst>
                    <a:ext uri="{9D8B030D-6E8A-4147-A177-3AD203B41FA5}">
                      <a16:colId xmlns:a16="http://schemas.microsoft.com/office/drawing/2014/main" val="4265926787"/>
                    </a:ext>
                  </a:extLst>
                </a:gridCol>
              </a:tblGrid>
              <a:tr h="4024313">
                <a:tc>
                  <a:txBody>
                    <a:bodyPr/>
                    <a:lstStyle/>
                    <a:p>
                      <a:pPr>
                        <a:lnSpc>
                          <a:spcPct val="114000"/>
                        </a:lnSpc>
                        <a:spcAft>
                          <a:spcPts val="0"/>
                        </a:spcAft>
                        <a:buNone/>
                      </a:pPr>
                      <a:r>
                        <a:rPr lang="pl-PL" sz="1600" b="1" kern="100" dirty="0">
                          <a:solidFill>
                            <a:schemeClr val="tx1"/>
                          </a:solidFill>
                          <a:effectLst/>
                        </a:rPr>
                        <a:t>Kryterium 2</a:t>
                      </a:r>
                    </a:p>
                    <a:p>
                      <a:pPr>
                        <a:lnSpc>
                          <a:spcPct val="114000"/>
                        </a:lnSpc>
                        <a:spcAft>
                          <a:spcPts val="0"/>
                        </a:spcAft>
                        <a:buNone/>
                      </a:pPr>
                      <a:r>
                        <a:rPr lang="pl-PL" sz="1600" b="1" kern="100" dirty="0">
                          <a:solidFill>
                            <a:schemeClr val="tx1"/>
                          </a:solidFill>
                          <a:effectLst/>
                        </a:rPr>
                        <a:t>Wnioskowana kwota dofinansowania </a:t>
                      </a:r>
                      <a:r>
                        <a:rPr lang="pl-PL" sz="1600" b="1" kern="100" dirty="0">
                          <a:solidFill>
                            <a:srgbClr val="FF0000"/>
                          </a:solidFill>
                          <a:effectLst/>
                        </a:rPr>
                        <a:t>(1) *</a:t>
                      </a:r>
                      <a:endParaRPr lang="pl-PL"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9" marR="63819" marT="0" marB="0">
                    <a:solidFill>
                      <a:schemeClr val="bg1"/>
                    </a:solidFill>
                  </a:tcPr>
                </a:tc>
                <a:tc>
                  <a:txBody>
                    <a:bodyPr/>
                    <a:lstStyle/>
                    <a:p>
                      <a:pPr>
                        <a:lnSpc>
                          <a:spcPct val="150000"/>
                        </a:lnSpc>
                        <a:spcAft>
                          <a:spcPts val="0"/>
                        </a:spcAft>
                        <a:buNone/>
                      </a:pPr>
                      <a:r>
                        <a:rPr lang="pl-PL" sz="1600" b="0" kern="100" dirty="0">
                          <a:solidFill>
                            <a:schemeClr val="tx1"/>
                          </a:solidFill>
                          <a:effectLst/>
                        </a:rPr>
                        <a:t>W ramach niniejszego kryterium premiowane są operacje zakładające niższą niż maksymalna wartość wnioskowanego dofinansowania. Celem kryterium jest zachęcenie potencjalnych beneficjentów do realizacji mniejszych projektów, co przy założonym budżecie Lokalnej Strategii Rozwoju (LSR) umożliwi wsparcie większej liczby operacji.</a:t>
                      </a:r>
                    </a:p>
                    <a:p>
                      <a:pPr>
                        <a:lnSpc>
                          <a:spcPct val="150000"/>
                        </a:lnSpc>
                        <a:spcAft>
                          <a:spcPts val="0"/>
                        </a:spcAft>
                        <a:buNone/>
                      </a:pPr>
                      <a:r>
                        <a:rPr lang="pl-PL" sz="1600" b="0" kern="100" dirty="0">
                          <a:solidFill>
                            <a:schemeClr val="tx1"/>
                          </a:solidFill>
                          <a:effectLst/>
                        </a:rPr>
                        <a:t>Kryterium weryfikowane na podstawie wartości wnioskowanego dofinansowania (PLN) wskazana we wniosku o przyznanie pomocy.</a:t>
                      </a:r>
                    </a:p>
                  </a:txBody>
                  <a:tcPr marL="63819" marR="63819" marT="0" marB="0">
                    <a:solidFill>
                      <a:schemeClr val="bg1"/>
                    </a:solidFill>
                  </a:tcPr>
                </a:tc>
                <a:tc>
                  <a:txBody>
                    <a:bodyPr/>
                    <a:lstStyle/>
                    <a:p>
                      <a:pPr marL="285750" indent="-285750">
                        <a:lnSpc>
                          <a:spcPct val="150000"/>
                        </a:lnSpc>
                        <a:spcAft>
                          <a:spcPts val="0"/>
                        </a:spcAft>
                        <a:buFont typeface="Wingdings" panose="05000000000000000000" pitchFamily="2" charset="2"/>
                        <a:buChar char="ü"/>
                      </a:pPr>
                      <a:r>
                        <a:rPr lang="pl-PL" sz="1600" b="1" kern="100" dirty="0">
                          <a:solidFill>
                            <a:schemeClr val="tx1"/>
                          </a:solidFill>
                          <a:effectLst/>
                        </a:rPr>
                        <a:t>6 pkt </a:t>
                      </a:r>
                      <a:r>
                        <a:rPr lang="pl-PL" sz="1600" b="0" kern="100" dirty="0">
                          <a:solidFill>
                            <a:schemeClr val="tx1"/>
                          </a:solidFill>
                          <a:effectLst/>
                        </a:rPr>
                        <a:t>- wnioskowana kwota dofinansowania do 200 tys. włącznie;</a:t>
                      </a:r>
                    </a:p>
                    <a:p>
                      <a:pPr marL="285750" indent="-285750">
                        <a:lnSpc>
                          <a:spcPct val="150000"/>
                        </a:lnSpc>
                        <a:spcAft>
                          <a:spcPts val="0"/>
                        </a:spcAft>
                        <a:buFont typeface="Wingdings" panose="05000000000000000000" pitchFamily="2" charset="2"/>
                        <a:buChar char="ü"/>
                      </a:pPr>
                      <a:r>
                        <a:rPr lang="pl-PL" sz="1600" b="1" kern="100" dirty="0">
                          <a:solidFill>
                            <a:schemeClr val="tx1"/>
                          </a:solidFill>
                          <a:effectLst/>
                        </a:rPr>
                        <a:t>5 pkt </a:t>
                      </a:r>
                      <a:r>
                        <a:rPr lang="pl-PL" sz="1600" b="0" kern="100" dirty="0">
                          <a:solidFill>
                            <a:schemeClr val="tx1"/>
                          </a:solidFill>
                          <a:effectLst/>
                        </a:rPr>
                        <a:t>- wnioskowana kwota dofinansowania powyżej 200 tys. zł. do 300 tys. zł włącznie;</a:t>
                      </a:r>
                    </a:p>
                    <a:p>
                      <a:pPr marL="285750" indent="-285750">
                        <a:lnSpc>
                          <a:spcPct val="150000"/>
                        </a:lnSpc>
                        <a:spcAft>
                          <a:spcPts val="0"/>
                        </a:spcAft>
                        <a:buFont typeface="Wingdings" panose="05000000000000000000" pitchFamily="2" charset="2"/>
                        <a:buChar char="ü"/>
                      </a:pPr>
                      <a:r>
                        <a:rPr lang="pl-PL" sz="1600" b="1" kern="100" dirty="0">
                          <a:solidFill>
                            <a:schemeClr val="tx1"/>
                          </a:solidFill>
                          <a:effectLst/>
                        </a:rPr>
                        <a:t>4 pkt </a:t>
                      </a:r>
                      <a:r>
                        <a:rPr lang="pl-PL" sz="1600" b="0" kern="100" dirty="0">
                          <a:solidFill>
                            <a:schemeClr val="tx1"/>
                          </a:solidFill>
                          <a:effectLst/>
                        </a:rPr>
                        <a:t>- wnioskowana kwota dofinansowania powyżej 300 tys. zł do 400 tys. zł włącznie;</a:t>
                      </a:r>
                    </a:p>
                    <a:p>
                      <a:pPr marL="285750" indent="-285750">
                        <a:lnSpc>
                          <a:spcPct val="150000"/>
                        </a:lnSpc>
                        <a:spcAft>
                          <a:spcPts val="0"/>
                        </a:spcAft>
                        <a:buFont typeface="Wingdings" panose="05000000000000000000" pitchFamily="2" charset="2"/>
                        <a:buChar char="ü"/>
                      </a:pPr>
                      <a:r>
                        <a:rPr lang="pl-PL" sz="1600" b="1" kern="100" dirty="0">
                          <a:solidFill>
                            <a:schemeClr val="tx1"/>
                          </a:solidFill>
                          <a:effectLst/>
                        </a:rPr>
                        <a:t>0 pkt </a:t>
                      </a:r>
                      <a:r>
                        <a:rPr lang="pl-PL" sz="1600" b="0" kern="100" dirty="0">
                          <a:solidFill>
                            <a:schemeClr val="tx1"/>
                          </a:solidFill>
                          <a:effectLst/>
                        </a:rPr>
                        <a:t>- wnioskowana kwota dofinansowania powyżej 400 tys. zł</a:t>
                      </a:r>
                    </a:p>
                  </a:txBody>
                  <a:tcPr marL="63819" marR="63819" marT="0" marB="0">
                    <a:solidFill>
                      <a:schemeClr val="bg1"/>
                    </a:solidFill>
                  </a:tcPr>
                </a:tc>
                <a:extLst>
                  <a:ext uri="{0D108BD9-81ED-4DB2-BD59-A6C34878D82A}">
                    <a16:rowId xmlns:a16="http://schemas.microsoft.com/office/drawing/2014/main" val="679319711"/>
                  </a:ext>
                </a:extLst>
              </a:tr>
            </a:tbl>
          </a:graphicData>
        </a:graphic>
      </p:graphicFrame>
    </p:spTree>
    <p:extLst>
      <p:ext uri="{BB962C8B-B14F-4D97-AF65-F5344CB8AC3E}">
        <p14:creationId xmlns:p14="http://schemas.microsoft.com/office/powerpoint/2010/main" val="193142581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BDCBA-58D4-BE44-637F-E73879F3BB0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963033B-9F6A-5169-092E-306A4D5B55A4}"/>
              </a:ext>
            </a:extLst>
          </p:cNvPr>
          <p:cNvSpPr>
            <a:spLocks noGrp="1"/>
          </p:cNvSpPr>
          <p:nvPr>
            <p:ph type="title"/>
          </p:nvPr>
        </p:nvSpPr>
        <p:spPr>
          <a:xfrm>
            <a:off x="2895600" y="114301"/>
            <a:ext cx="8610600" cy="1133474"/>
          </a:xfrm>
        </p:spPr>
        <p:txBody>
          <a:bodyPr>
            <a:noAutofit/>
          </a:bodyPr>
          <a:lstStyle/>
          <a:p>
            <a:r>
              <a:rPr lang="pl-PL" sz="2800" b="1" cap="none" dirty="0">
                <a:solidFill>
                  <a:srgbClr val="0070C0"/>
                </a:solidFill>
              </a:rPr>
              <a:t>Kryteria wyboru operacji - rankingujące </a:t>
            </a:r>
          </a:p>
        </p:txBody>
      </p:sp>
      <p:sp>
        <p:nvSpPr>
          <p:cNvPr id="6" name="Symbol zastępczy numeru slajdu 5">
            <a:extLst>
              <a:ext uri="{FF2B5EF4-FFF2-40B4-BE49-F238E27FC236}">
                <a16:creationId xmlns:a16="http://schemas.microsoft.com/office/drawing/2014/main" id="{1575DB2C-A427-B93E-D4BD-C2473749B7CE}"/>
              </a:ext>
            </a:extLst>
          </p:cNvPr>
          <p:cNvSpPr>
            <a:spLocks noGrp="1"/>
          </p:cNvSpPr>
          <p:nvPr>
            <p:ph type="sldNum" sz="quarter" idx="12"/>
          </p:nvPr>
        </p:nvSpPr>
        <p:spPr/>
        <p:txBody>
          <a:bodyPr/>
          <a:lstStyle/>
          <a:p>
            <a:fld id="{28844951-7827-47D4-8276-7DDE1FA7D85A}" type="slidenum">
              <a:rPr lang="pl-PL" noProof="0" smtClean="0"/>
              <a:pPr/>
              <a:t>46</a:t>
            </a:fld>
            <a:endParaRPr lang="pl-PL" noProof="0" dirty="0"/>
          </a:p>
        </p:txBody>
      </p:sp>
      <p:graphicFrame>
        <p:nvGraphicFramePr>
          <p:cNvPr id="5" name="Tabela 4">
            <a:extLst>
              <a:ext uri="{FF2B5EF4-FFF2-40B4-BE49-F238E27FC236}">
                <a16:creationId xmlns:a16="http://schemas.microsoft.com/office/drawing/2014/main" id="{CB360E8D-92BC-D798-2743-BE1E6DCD8FCB}"/>
              </a:ext>
            </a:extLst>
          </p:cNvPr>
          <p:cNvGraphicFramePr>
            <a:graphicFrameLocks noGrp="1"/>
          </p:cNvGraphicFramePr>
          <p:nvPr>
            <p:extLst>
              <p:ext uri="{D42A27DB-BD31-4B8C-83A1-F6EECF244321}">
                <p14:modId xmlns:p14="http://schemas.microsoft.com/office/powerpoint/2010/main" val="109113528"/>
              </p:ext>
            </p:extLst>
          </p:nvPr>
        </p:nvGraphicFramePr>
        <p:xfrm>
          <a:off x="592853" y="1247775"/>
          <a:ext cx="10832123" cy="5495924"/>
        </p:xfrm>
        <a:graphic>
          <a:graphicData uri="http://schemas.openxmlformats.org/drawingml/2006/table">
            <a:tbl>
              <a:tblPr firstRow="1" firstCol="1" bandRow="1">
                <a:tableStyleId>{5C22544A-7EE6-4342-B048-85BDC9FD1C3A}</a:tableStyleId>
              </a:tblPr>
              <a:tblGrid>
                <a:gridCol w="1691050">
                  <a:extLst>
                    <a:ext uri="{9D8B030D-6E8A-4147-A177-3AD203B41FA5}">
                      <a16:colId xmlns:a16="http://schemas.microsoft.com/office/drawing/2014/main" val="1492967300"/>
                    </a:ext>
                  </a:extLst>
                </a:gridCol>
                <a:gridCol w="5484340">
                  <a:extLst>
                    <a:ext uri="{9D8B030D-6E8A-4147-A177-3AD203B41FA5}">
                      <a16:colId xmlns:a16="http://schemas.microsoft.com/office/drawing/2014/main" val="4032780075"/>
                    </a:ext>
                  </a:extLst>
                </a:gridCol>
                <a:gridCol w="3656733">
                  <a:extLst>
                    <a:ext uri="{9D8B030D-6E8A-4147-A177-3AD203B41FA5}">
                      <a16:colId xmlns:a16="http://schemas.microsoft.com/office/drawing/2014/main" val="3210197128"/>
                    </a:ext>
                  </a:extLst>
                </a:gridCol>
              </a:tblGrid>
              <a:tr h="5495924">
                <a:tc>
                  <a:txBody>
                    <a:bodyPr/>
                    <a:lstStyle/>
                    <a:p>
                      <a:pPr>
                        <a:lnSpc>
                          <a:spcPct val="120000"/>
                        </a:lnSpc>
                        <a:spcAft>
                          <a:spcPts val="800"/>
                        </a:spcAft>
                        <a:buNone/>
                      </a:pPr>
                      <a:r>
                        <a:rPr lang="pl-PL" sz="1400" b="1" kern="100" dirty="0">
                          <a:solidFill>
                            <a:schemeClr val="tx1"/>
                          </a:solidFill>
                          <a:effectLst/>
                        </a:rPr>
                        <a:t>Kryterium 3 Tworzenie nowych miejsc pracy</a:t>
                      </a:r>
                      <a:endParaRPr lang="pl-PL"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20000"/>
                        </a:lnSpc>
                        <a:spcAft>
                          <a:spcPts val="800"/>
                        </a:spcAft>
                        <a:buNone/>
                      </a:pPr>
                      <a:r>
                        <a:rPr lang="pl-PL" sz="1400" b="0" kern="100" dirty="0">
                          <a:solidFill>
                            <a:schemeClr val="tx1"/>
                          </a:solidFill>
                          <a:effectLst/>
                        </a:rPr>
                        <a:t>Kryterium preferuje operacje, które przyczynią się do tworzenia nowych miejsc pracy na obszarze LSR. Realizacja operacji musi zakładać utworzenie co najmniej 1 nowego miejsca pracy (w przeliczeniu na pełne etaty średnioroczne), zgodnie z wymaganiami konkursu. W niniejszym kryterium premiowane będą te operacje, które zakładają utworzenie dodatkowego miejsca pracy na poziomie min. 1,0 etatu ponad wymagane minimum. </a:t>
                      </a:r>
                    </a:p>
                    <a:p>
                      <a:pPr>
                        <a:lnSpc>
                          <a:spcPct val="120000"/>
                        </a:lnSpc>
                        <a:spcAft>
                          <a:spcPts val="800"/>
                        </a:spcAft>
                        <a:buNone/>
                      </a:pPr>
                      <a:r>
                        <a:rPr lang="pl-PL" sz="1400" b="0" kern="100" dirty="0">
                          <a:solidFill>
                            <a:schemeClr val="tx1"/>
                          </a:solidFill>
                          <a:effectLst/>
                        </a:rPr>
                        <a:t>Wymagania dotyczące miejsca pracy:</a:t>
                      </a:r>
                    </a:p>
                    <a:p>
                      <a:pPr>
                        <a:lnSpc>
                          <a:spcPct val="120000"/>
                        </a:lnSpc>
                        <a:spcAft>
                          <a:spcPts val="800"/>
                        </a:spcAft>
                        <a:buNone/>
                      </a:pPr>
                      <a:r>
                        <a:rPr lang="pl-PL" sz="1400" b="0" kern="100" dirty="0">
                          <a:solidFill>
                            <a:schemeClr val="tx1"/>
                          </a:solidFill>
                          <a:effectLst/>
                        </a:rPr>
                        <a:t>Zatrudnienie na podstawie umowy o pracę lub spółdzielczej umowy o pracę w przeliczeniu na pełne etaty średnioroczne oraz utrzymanie miejsca pracy co najmniej w okresie 3 lat od dnia wypłaty pomocy.</a:t>
                      </a:r>
                    </a:p>
                    <a:p>
                      <a:pPr>
                        <a:lnSpc>
                          <a:spcPct val="120000"/>
                        </a:lnSpc>
                        <a:spcAft>
                          <a:spcPts val="800"/>
                        </a:spcAft>
                        <a:buNone/>
                      </a:pPr>
                      <a:r>
                        <a:rPr lang="pl-PL" sz="1400" b="0" kern="100" dirty="0">
                          <a:solidFill>
                            <a:schemeClr val="tx1"/>
                          </a:solidFill>
                          <a:effectLst/>
                        </a:rPr>
                        <a:t>Kryterium weryfikowane w oparciu o zapisy we wniosku o przyznanie pomocy, w którym należy wskazać planowane zatrudnienie wraz z opisem stanowiska pracy oraz wymiarem czasu pracy (w przeliczeniu na pełne etaty średnioroczne), a także oświadczenia wnioskodawcy potwierdzającego zgodność planowanego zatrudnienia z treścią wniosku.</a:t>
                      </a:r>
                    </a:p>
                  </a:txBody>
                  <a:tcPr marL="68580" marR="68580" marT="0" marB="0">
                    <a:solidFill>
                      <a:schemeClr val="bg1"/>
                    </a:solidFill>
                  </a:tcPr>
                </a:tc>
                <a:tc>
                  <a:txBody>
                    <a:bodyPr/>
                    <a:lstStyle/>
                    <a:p>
                      <a:pPr marL="285750" indent="-285750">
                        <a:lnSpc>
                          <a:spcPct val="120000"/>
                        </a:lnSpc>
                        <a:spcAft>
                          <a:spcPts val="800"/>
                        </a:spcAft>
                        <a:buFont typeface="Wingdings" panose="05000000000000000000" pitchFamily="2" charset="2"/>
                        <a:buChar char="ü"/>
                      </a:pPr>
                      <a:r>
                        <a:rPr lang="pl-PL" sz="1400" b="1" kern="100" dirty="0">
                          <a:solidFill>
                            <a:schemeClr val="tx1"/>
                          </a:solidFill>
                          <a:effectLst/>
                        </a:rPr>
                        <a:t>4 pkt </a:t>
                      </a:r>
                      <a:r>
                        <a:rPr lang="pl-PL" sz="1400" b="0" kern="100" dirty="0">
                          <a:solidFill>
                            <a:schemeClr val="tx1"/>
                          </a:solidFill>
                          <a:effectLst/>
                        </a:rPr>
                        <a:t>- wnioskodawca planuje stworzenie dodatkowego miejsca pracy na poziomie min. 1,0 etatu;</a:t>
                      </a:r>
                    </a:p>
                    <a:p>
                      <a:pPr marL="285750" indent="-285750">
                        <a:lnSpc>
                          <a:spcPct val="120000"/>
                        </a:lnSpc>
                        <a:spcAft>
                          <a:spcPts val="800"/>
                        </a:spcAft>
                        <a:buFont typeface="Wingdings" panose="05000000000000000000" pitchFamily="2" charset="2"/>
                        <a:buChar char="ü"/>
                      </a:pPr>
                      <a:r>
                        <a:rPr lang="pl-PL" sz="1400" b="1" kern="100" dirty="0">
                          <a:solidFill>
                            <a:schemeClr val="tx1"/>
                          </a:solidFill>
                          <a:effectLst/>
                        </a:rPr>
                        <a:t>0 pkt </a:t>
                      </a:r>
                      <a:r>
                        <a:rPr lang="pl-PL" sz="1400" b="0" kern="100" dirty="0">
                          <a:solidFill>
                            <a:schemeClr val="tx1"/>
                          </a:solidFill>
                          <a:effectLst/>
                        </a:rPr>
                        <a:t>- operacja zakłada utworzenie wyłącznie wymaganego minimum (1 miejsce pracy).</a:t>
                      </a:r>
                    </a:p>
                  </a:txBody>
                  <a:tcPr marL="68580" marR="68580" marT="0" marB="0">
                    <a:solidFill>
                      <a:schemeClr val="bg1"/>
                    </a:solidFill>
                  </a:tcPr>
                </a:tc>
                <a:extLst>
                  <a:ext uri="{0D108BD9-81ED-4DB2-BD59-A6C34878D82A}">
                    <a16:rowId xmlns:a16="http://schemas.microsoft.com/office/drawing/2014/main" val="3222494854"/>
                  </a:ext>
                </a:extLst>
              </a:tr>
            </a:tbl>
          </a:graphicData>
        </a:graphic>
      </p:graphicFrame>
    </p:spTree>
    <p:extLst>
      <p:ext uri="{BB962C8B-B14F-4D97-AF65-F5344CB8AC3E}">
        <p14:creationId xmlns:p14="http://schemas.microsoft.com/office/powerpoint/2010/main" val="281182746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6DFE2-DBC3-BE6D-8D6E-A3EF25C9C1D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195A5F5-D2ED-C5E7-21F4-AB53245B8C11}"/>
              </a:ext>
            </a:extLst>
          </p:cNvPr>
          <p:cNvSpPr>
            <a:spLocks noGrp="1"/>
          </p:cNvSpPr>
          <p:nvPr>
            <p:ph type="title"/>
          </p:nvPr>
        </p:nvSpPr>
        <p:spPr>
          <a:xfrm>
            <a:off x="3327680" y="0"/>
            <a:ext cx="8610600" cy="915137"/>
          </a:xfrm>
        </p:spPr>
        <p:txBody>
          <a:bodyPr>
            <a:noAutofit/>
          </a:bodyPr>
          <a:lstStyle/>
          <a:p>
            <a:r>
              <a:rPr lang="pl-PL" sz="2800" b="1" cap="none" dirty="0">
                <a:solidFill>
                  <a:srgbClr val="0070C0"/>
                </a:solidFill>
              </a:rPr>
              <a:t>Kryteria wyboru operacji - rankingujące </a:t>
            </a:r>
          </a:p>
        </p:txBody>
      </p:sp>
      <p:sp>
        <p:nvSpPr>
          <p:cNvPr id="6" name="Symbol zastępczy numeru slajdu 5">
            <a:extLst>
              <a:ext uri="{FF2B5EF4-FFF2-40B4-BE49-F238E27FC236}">
                <a16:creationId xmlns:a16="http://schemas.microsoft.com/office/drawing/2014/main" id="{7C51195E-30FB-F679-D4C1-AD6C52A846DB}"/>
              </a:ext>
            </a:extLst>
          </p:cNvPr>
          <p:cNvSpPr>
            <a:spLocks noGrp="1"/>
          </p:cNvSpPr>
          <p:nvPr>
            <p:ph type="sldNum" sz="quarter" idx="12"/>
          </p:nvPr>
        </p:nvSpPr>
        <p:spPr/>
        <p:txBody>
          <a:bodyPr/>
          <a:lstStyle/>
          <a:p>
            <a:fld id="{28844951-7827-47D4-8276-7DDE1FA7D85A}" type="slidenum">
              <a:rPr lang="pl-PL" noProof="0" smtClean="0"/>
              <a:pPr/>
              <a:t>47</a:t>
            </a:fld>
            <a:endParaRPr lang="pl-PL" noProof="0" dirty="0"/>
          </a:p>
        </p:txBody>
      </p:sp>
      <p:graphicFrame>
        <p:nvGraphicFramePr>
          <p:cNvPr id="13" name="Tabela 12">
            <a:extLst>
              <a:ext uri="{FF2B5EF4-FFF2-40B4-BE49-F238E27FC236}">
                <a16:creationId xmlns:a16="http://schemas.microsoft.com/office/drawing/2014/main" id="{83DCA92A-1664-A17D-2FDC-3890135BCDF0}"/>
              </a:ext>
            </a:extLst>
          </p:cNvPr>
          <p:cNvGraphicFramePr>
            <a:graphicFrameLocks noGrp="1"/>
          </p:cNvGraphicFramePr>
          <p:nvPr>
            <p:extLst>
              <p:ext uri="{D42A27DB-BD31-4B8C-83A1-F6EECF244321}">
                <p14:modId xmlns:p14="http://schemas.microsoft.com/office/powerpoint/2010/main" val="929747649"/>
              </p:ext>
            </p:extLst>
          </p:nvPr>
        </p:nvGraphicFramePr>
        <p:xfrm>
          <a:off x="342901" y="1000125"/>
          <a:ext cx="11695024" cy="4701667"/>
        </p:xfrm>
        <a:graphic>
          <a:graphicData uri="http://schemas.openxmlformats.org/drawingml/2006/table">
            <a:tbl>
              <a:tblPr firstRow="1" firstCol="1" bandRow="1">
                <a:tableStyleId>{5C22544A-7EE6-4342-B048-85BDC9FD1C3A}</a:tableStyleId>
              </a:tblPr>
              <a:tblGrid>
                <a:gridCol w="1686866">
                  <a:extLst>
                    <a:ext uri="{9D8B030D-6E8A-4147-A177-3AD203B41FA5}">
                      <a16:colId xmlns:a16="http://schemas.microsoft.com/office/drawing/2014/main" val="237103067"/>
                    </a:ext>
                  </a:extLst>
                </a:gridCol>
                <a:gridCol w="7325248">
                  <a:extLst>
                    <a:ext uri="{9D8B030D-6E8A-4147-A177-3AD203B41FA5}">
                      <a16:colId xmlns:a16="http://schemas.microsoft.com/office/drawing/2014/main" val="2328832222"/>
                    </a:ext>
                  </a:extLst>
                </a:gridCol>
                <a:gridCol w="2682910">
                  <a:extLst>
                    <a:ext uri="{9D8B030D-6E8A-4147-A177-3AD203B41FA5}">
                      <a16:colId xmlns:a16="http://schemas.microsoft.com/office/drawing/2014/main" val="3288149121"/>
                    </a:ext>
                  </a:extLst>
                </a:gridCol>
              </a:tblGrid>
              <a:tr h="4114800">
                <a:tc>
                  <a:txBody>
                    <a:bodyPr/>
                    <a:lstStyle/>
                    <a:p>
                      <a:pPr>
                        <a:lnSpc>
                          <a:spcPct val="114000"/>
                        </a:lnSpc>
                        <a:spcAft>
                          <a:spcPts val="0"/>
                        </a:spcAft>
                        <a:buNone/>
                      </a:pPr>
                      <a:r>
                        <a:rPr lang="pl-PL" sz="1400" b="1" kern="100" dirty="0">
                          <a:solidFill>
                            <a:schemeClr val="tx1"/>
                          </a:solidFill>
                          <a:effectLst/>
                        </a:rPr>
                        <a:t>Kryterium 4</a:t>
                      </a:r>
                    </a:p>
                    <a:p>
                      <a:pPr>
                        <a:lnSpc>
                          <a:spcPct val="114000"/>
                        </a:lnSpc>
                        <a:spcAft>
                          <a:spcPts val="0"/>
                        </a:spcAft>
                        <a:buNone/>
                      </a:pPr>
                      <a:r>
                        <a:rPr lang="pl-PL" sz="1400" b="1" kern="100" dirty="0">
                          <a:solidFill>
                            <a:schemeClr val="tx1"/>
                          </a:solidFill>
                          <a:effectLst/>
                        </a:rPr>
                        <a:t>Zatrudnienie osób znajdujących się w niekorzystnej sytuacji </a:t>
                      </a:r>
                      <a:r>
                        <a:rPr lang="pl-PL" sz="1400" b="1" kern="100" dirty="0">
                          <a:solidFill>
                            <a:srgbClr val="FF0000"/>
                          </a:solidFill>
                          <a:effectLst/>
                        </a:rPr>
                        <a:t>(2)* </a:t>
                      </a:r>
                      <a:endParaRPr lang="pl-PL"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74" marR="18674" marT="0" marB="0">
                    <a:solidFill>
                      <a:schemeClr val="bg1"/>
                    </a:solidFill>
                  </a:tcPr>
                </a:tc>
                <a:tc>
                  <a:txBody>
                    <a:bodyPr/>
                    <a:lstStyle/>
                    <a:p>
                      <a:pPr>
                        <a:lnSpc>
                          <a:spcPct val="114000"/>
                        </a:lnSpc>
                        <a:spcAft>
                          <a:spcPts val="0"/>
                        </a:spcAft>
                        <a:buNone/>
                      </a:pPr>
                      <a:r>
                        <a:rPr lang="pl-PL" sz="1600" b="0" kern="100" dirty="0">
                          <a:solidFill>
                            <a:schemeClr val="tx1"/>
                          </a:solidFill>
                          <a:effectLst/>
                        </a:rPr>
                        <a:t>Preferowane są operacje przewidujące utworzenie nowych miejsc pracy dla osób znajdujących się w niekorzystnej sytuacji na rynku pracy, wskazanych w Lokalnej Strategii Rozwoju (LSR).</a:t>
                      </a:r>
                    </a:p>
                    <a:p>
                      <a:pPr>
                        <a:lnSpc>
                          <a:spcPct val="114000"/>
                        </a:lnSpc>
                        <a:spcAft>
                          <a:spcPts val="0"/>
                        </a:spcAft>
                        <a:buNone/>
                      </a:pPr>
                      <a:r>
                        <a:rPr lang="pl-PL" sz="1600" b="0" kern="100" dirty="0">
                          <a:solidFill>
                            <a:schemeClr val="tx1"/>
                          </a:solidFill>
                          <a:effectLst/>
                        </a:rPr>
                        <a:t>Za osoby w niekorzystnej sytuacji uznaje się:</a:t>
                      </a:r>
                    </a:p>
                    <a:p>
                      <a:pPr>
                        <a:lnSpc>
                          <a:spcPct val="114000"/>
                        </a:lnSpc>
                        <a:spcAft>
                          <a:spcPts val="0"/>
                        </a:spcAft>
                        <a:buNone/>
                      </a:pPr>
                      <a:r>
                        <a:rPr lang="pl-PL" sz="1600" b="0" kern="100" dirty="0">
                          <a:solidFill>
                            <a:schemeClr val="tx1"/>
                          </a:solidFill>
                          <a:effectLst/>
                        </a:rPr>
                        <a:t>1)	kobiety,</a:t>
                      </a:r>
                    </a:p>
                    <a:p>
                      <a:pPr>
                        <a:lnSpc>
                          <a:spcPct val="114000"/>
                        </a:lnSpc>
                        <a:spcAft>
                          <a:spcPts val="0"/>
                        </a:spcAft>
                        <a:buNone/>
                      </a:pPr>
                      <a:r>
                        <a:rPr lang="pl-PL" sz="1600" b="0" kern="100" dirty="0">
                          <a:solidFill>
                            <a:schemeClr val="tx1"/>
                          </a:solidFill>
                          <a:effectLst/>
                        </a:rPr>
                        <a:t>2)	osoby poszukujące zatrudnienia, w tym osoby bezrobotne</a:t>
                      </a:r>
                    </a:p>
                    <a:p>
                      <a:pPr>
                        <a:lnSpc>
                          <a:spcPct val="114000"/>
                        </a:lnSpc>
                        <a:spcAft>
                          <a:spcPts val="0"/>
                        </a:spcAft>
                        <a:buNone/>
                      </a:pPr>
                      <a:r>
                        <a:rPr lang="pl-PL" sz="1600" b="0" kern="100" dirty="0">
                          <a:solidFill>
                            <a:schemeClr val="tx1"/>
                          </a:solidFill>
                          <a:effectLst/>
                        </a:rPr>
                        <a:t>Zatrudnienie na podstawie umowy o pracę lub spółdzielczej umowy o pracę w przeliczeniu na pełne etaty średnioroczne oraz utrzymanie miejsca pracy co najmniej w okresie 3 lat od dnia wypłaty pomocy. Zatrudnienie dotyczy osób zameldowanych na obszarze objętym Lokalną Strategią Rozwoju (LSR).</a:t>
                      </a:r>
                    </a:p>
                    <a:p>
                      <a:pPr>
                        <a:lnSpc>
                          <a:spcPct val="114000"/>
                        </a:lnSpc>
                        <a:spcAft>
                          <a:spcPts val="0"/>
                        </a:spcAft>
                        <a:buNone/>
                      </a:pPr>
                      <a:r>
                        <a:rPr lang="pl-PL" sz="1600" b="0" kern="100" dirty="0">
                          <a:solidFill>
                            <a:schemeClr val="tx1"/>
                          </a:solidFill>
                          <a:effectLst/>
                        </a:rPr>
                        <a:t>Kryterium weryfikowane na podstawie zapisów wniosku o przyznanie pomocy oraz oświadczenia wnioskodawcy dotyczącego planowanego zatrudnienia osób w niekorzystnej sytuacji. Spełnienie kryterium podlega potwierdzeniu na etapie realizacji operacji poprzez przedłożenie zaświadczenia z powiatowego urzędu pracy potwierdzające status osoby bezrobotnej lub poszukującej pracy (aktualne na dzień zatrudnienia).</a:t>
                      </a:r>
                    </a:p>
                  </a:txBody>
                  <a:tcPr marL="18674" marR="18674" marT="0" marB="0">
                    <a:solidFill>
                      <a:schemeClr val="bg1"/>
                    </a:solidFill>
                  </a:tcPr>
                </a:tc>
                <a:tc>
                  <a:txBody>
                    <a:bodyPr/>
                    <a:lstStyle/>
                    <a:p>
                      <a:pPr marL="171450" indent="-171450">
                        <a:lnSpc>
                          <a:spcPct val="114000"/>
                        </a:lnSpc>
                        <a:spcAft>
                          <a:spcPts val="0"/>
                        </a:spcAft>
                        <a:buFont typeface="Wingdings" panose="05000000000000000000" pitchFamily="2" charset="2"/>
                        <a:buChar char="ü"/>
                      </a:pPr>
                      <a:r>
                        <a:rPr lang="pl-PL" sz="1400" b="1" kern="100" dirty="0">
                          <a:solidFill>
                            <a:schemeClr val="tx1"/>
                          </a:solidFill>
                          <a:effectLst/>
                        </a:rPr>
                        <a:t>3 pkt </a:t>
                      </a:r>
                      <a:r>
                        <a:rPr lang="pl-PL" sz="1400" b="0" kern="100" dirty="0">
                          <a:solidFill>
                            <a:schemeClr val="tx1"/>
                          </a:solidFill>
                          <a:effectLst/>
                        </a:rPr>
                        <a:t>- operacja przewiduje zatrudnienie osób, które znajdują się w niekorzystnej sytuacji;</a:t>
                      </a:r>
                    </a:p>
                    <a:p>
                      <a:pPr marL="171450" indent="-171450">
                        <a:lnSpc>
                          <a:spcPct val="114000"/>
                        </a:lnSpc>
                        <a:spcAft>
                          <a:spcPts val="0"/>
                        </a:spcAft>
                        <a:buFont typeface="Wingdings" panose="05000000000000000000" pitchFamily="2" charset="2"/>
                        <a:buChar char="ü"/>
                      </a:pPr>
                      <a:r>
                        <a:rPr lang="pl-PL" sz="1400" b="1" kern="100" dirty="0">
                          <a:solidFill>
                            <a:schemeClr val="tx1"/>
                          </a:solidFill>
                          <a:effectLst/>
                        </a:rPr>
                        <a:t>0 pkt </a:t>
                      </a:r>
                      <a:r>
                        <a:rPr lang="pl-PL" sz="1400" b="0" kern="100" dirty="0">
                          <a:solidFill>
                            <a:schemeClr val="tx1"/>
                          </a:solidFill>
                          <a:effectLst/>
                        </a:rPr>
                        <a:t>– operacja nie przewiduje zatrudnienia osób, które nie znajdują się w niekorzystnej sytuacji</a:t>
                      </a:r>
                    </a:p>
                  </a:txBody>
                  <a:tcPr marL="18674" marR="18674" marT="0" marB="0">
                    <a:solidFill>
                      <a:schemeClr val="bg1"/>
                    </a:solidFill>
                  </a:tcPr>
                </a:tc>
                <a:extLst>
                  <a:ext uri="{0D108BD9-81ED-4DB2-BD59-A6C34878D82A}">
                    <a16:rowId xmlns:a16="http://schemas.microsoft.com/office/drawing/2014/main" val="606945937"/>
                  </a:ext>
                </a:extLst>
              </a:tr>
            </a:tbl>
          </a:graphicData>
        </a:graphic>
      </p:graphicFrame>
    </p:spTree>
    <p:extLst>
      <p:ext uri="{BB962C8B-B14F-4D97-AF65-F5344CB8AC3E}">
        <p14:creationId xmlns:p14="http://schemas.microsoft.com/office/powerpoint/2010/main" val="279576931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5757-444F-1382-0C14-5AF6C53350C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49075C8-BC4A-BEAE-91BA-89A31320627E}"/>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Kryteria wyboru operacji - rankingujące </a:t>
            </a:r>
          </a:p>
        </p:txBody>
      </p:sp>
      <p:sp>
        <p:nvSpPr>
          <p:cNvPr id="6" name="Symbol zastępczy numeru slajdu 5">
            <a:extLst>
              <a:ext uri="{FF2B5EF4-FFF2-40B4-BE49-F238E27FC236}">
                <a16:creationId xmlns:a16="http://schemas.microsoft.com/office/drawing/2014/main" id="{19FB6A5A-3BBA-5517-F323-455C2C4EAF1C}"/>
              </a:ext>
            </a:extLst>
          </p:cNvPr>
          <p:cNvSpPr>
            <a:spLocks noGrp="1"/>
          </p:cNvSpPr>
          <p:nvPr>
            <p:ph type="sldNum" sz="quarter" idx="12"/>
          </p:nvPr>
        </p:nvSpPr>
        <p:spPr/>
        <p:txBody>
          <a:bodyPr/>
          <a:lstStyle/>
          <a:p>
            <a:fld id="{28844951-7827-47D4-8276-7DDE1FA7D85A}" type="slidenum">
              <a:rPr lang="pl-PL" noProof="0" smtClean="0"/>
              <a:pPr/>
              <a:t>48</a:t>
            </a:fld>
            <a:endParaRPr lang="pl-PL" noProof="0" dirty="0"/>
          </a:p>
        </p:txBody>
      </p:sp>
      <p:graphicFrame>
        <p:nvGraphicFramePr>
          <p:cNvPr id="5" name="Tabela 4">
            <a:extLst>
              <a:ext uri="{FF2B5EF4-FFF2-40B4-BE49-F238E27FC236}">
                <a16:creationId xmlns:a16="http://schemas.microsoft.com/office/drawing/2014/main" id="{54156016-8706-A17E-6592-35D4D423D246}"/>
              </a:ext>
            </a:extLst>
          </p:cNvPr>
          <p:cNvGraphicFramePr>
            <a:graphicFrameLocks noGrp="1"/>
          </p:cNvGraphicFramePr>
          <p:nvPr>
            <p:extLst>
              <p:ext uri="{D42A27DB-BD31-4B8C-83A1-F6EECF244321}">
                <p14:modId xmlns:p14="http://schemas.microsoft.com/office/powerpoint/2010/main" val="2840063211"/>
              </p:ext>
            </p:extLst>
          </p:nvPr>
        </p:nvGraphicFramePr>
        <p:xfrm>
          <a:off x="482321" y="1697758"/>
          <a:ext cx="11023880" cy="4669917"/>
        </p:xfrm>
        <a:graphic>
          <a:graphicData uri="http://schemas.openxmlformats.org/drawingml/2006/table">
            <a:tbl>
              <a:tblPr firstRow="1" firstCol="1" bandRow="1">
                <a:tableStyleId>{5C22544A-7EE6-4342-B048-85BDC9FD1C3A}</a:tableStyleId>
              </a:tblPr>
              <a:tblGrid>
                <a:gridCol w="1720986">
                  <a:extLst>
                    <a:ext uri="{9D8B030D-6E8A-4147-A177-3AD203B41FA5}">
                      <a16:colId xmlns:a16="http://schemas.microsoft.com/office/drawing/2014/main" val="4031999647"/>
                    </a:ext>
                  </a:extLst>
                </a:gridCol>
                <a:gridCol w="5581427">
                  <a:extLst>
                    <a:ext uri="{9D8B030D-6E8A-4147-A177-3AD203B41FA5}">
                      <a16:colId xmlns:a16="http://schemas.microsoft.com/office/drawing/2014/main" val="1290096303"/>
                    </a:ext>
                  </a:extLst>
                </a:gridCol>
                <a:gridCol w="3721467">
                  <a:extLst>
                    <a:ext uri="{9D8B030D-6E8A-4147-A177-3AD203B41FA5}">
                      <a16:colId xmlns:a16="http://schemas.microsoft.com/office/drawing/2014/main" val="2563518432"/>
                    </a:ext>
                  </a:extLst>
                </a:gridCol>
              </a:tblGrid>
              <a:tr h="464054">
                <a:tc>
                  <a:txBody>
                    <a:bodyPr/>
                    <a:lstStyle/>
                    <a:p>
                      <a:pPr>
                        <a:lnSpc>
                          <a:spcPct val="114000"/>
                        </a:lnSpc>
                        <a:spcAft>
                          <a:spcPts val="0"/>
                        </a:spcAft>
                        <a:buNone/>
                      </a:pPr>
                      <a:r>
                        <a:rPr lang="pl-PL" sz="1400" b="1" kern="100" dirty="0">
                          <a:solidFill>
                            <a:schemeClr val="tx1"/>
                          </a:solidFill>
                          <a:effectLst/>
                        </a:rPr>
                        <a:t>Kryterium 5</a:t>
                      </a:r>
                    </a:p>
                    <a:p>
                      <a:pPr>
                        <a:lnSpc>
                          <a:spcPct val="114000"/>
                        </a:lnSpc>
                        <a:spcAft>
                          <a:spcPts val="0"/>
                        </a:spcAft>
                        <a:buNone/>
                      </a:pPr>
                      <a:r>
                        <a:rPr lang="pl-PL" sz="1400" b="1" kern="100" dirty="0">
                          <a:solidFill>
                            <a:schemeClr val="tx1"/>
                          </a:solidFill>
                          <a:effectLst/>
                        </a:rPr>
                        <a:t>Doświadczenie wnioskodawcy w prowadzeniu działalności gospodarczej</a:t>
                      </a:r>
                      <a:endParaRPr lang="pl-PL"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4000"/>
                        </a:lnSpc>
                        <a:spcAft>
                          <a:spcPts val="0"/>
                        </a:spcAft>
                        <a:buNone/>
                      </a:pPr>
                      <a:r>
                        <a:rPr lang="pl-PL" sz="1600" b="0" kern="100" dirty="0">
                          <a:solidFill>
                            <a:schemeClr val="tx1"/>
                          </a:solidFill>
                          <a:effectLst/>
                        </a:rPr>
                        <a:t>Kryterium premiuje wnioskodawców posiadających doświadczenie w prowadzeniu działalności gospodarczej, rozumiane jako faktyczne wykonywanie działalności gospodarczej, do której stosuje się przepisy ustawy Prawo przedsiębiorców, zgodnie z warunkami określonymi w Wytycznych szczegółowych dotyczących wdrażania interwencji LEADER – Wdrażanie LSR w ramach PS WPR 2023–2027. Pomoc przyznaje się, jeżeli w okresie 3 lat poprzedzających dzień złożenia wniosku o przyznanie pomocy Wnioskodawca wykonywał łącznie co najmniej przez 365 dni działalność gospodarczą, do której stosuje się ustawę Prawo Przedsiębiorców oraz nadal wykonuje tę działalność. </a:t>
                      </a:r>
                    </a:p>
                    <a:p>
                      <a:pPr>
                        <a:lnSpc>
                          <a:spcPct val="114000"/>
                        </a:lnSpc>
                        <a:spcAft>
                          <a:spcPts val="0"/>
                        </a:spcAft>
                        <a:buNone/>
                      </a:pPr>
                      <a:r>
                        <a:rPr lang="pl-PL" sz="1600" b="0" kern="100" dirty="0">
                          <a:solidFill>
                            <a:schemeClr val="tx1"/>
                          </a:solidFill>
                          <a:effectLst/>
                        </a:rPr>
                        <a:t>Kryterium weryfikowane w oparciu o wyciąg z CEIDG, KRS, REGON </a:t>
                      </a:r>
                    </a:p>
                    <a:p>
                      <a:pPr>
                        <a:lnSpc>
                          <a:spcPct val="114000"/>
                        </a:lnSpc>
                        <a:spcAft>
                          <a:spcPts val="0"/>
                        </a:spcAft>
                        <a:buNone/>
                      </a:pPr>
                      <a:r>
                        <a:rPr lang="pl-PL" sz="1400" b="0" kern="100" dirty="0">
                          <a:solidFill>
                            <a:schemeClr val="tx1"/>
                          </a:solidFill>
                          <a:effectLst/>
                        </a:rPr>
                        <a:t>.</a:t>
                      </a:r>
                    </a:p>
                  </a:txBody>
                  <a:tcPr marL="68580" marR="68580" marT="0" marB="0">
                    <a:solidFill>
                      <a:schemeClr val="bg1"/>
                    </a:solidFill>
                  </a:tcPr>
                </a:tc>
                <a:tc>
                  <a:txBody>
                    <a:bodyPr/>
                    <a:lstStyle/>
                    <a:p>
                      <a:pPr marL="285750" indent="-285750">
                        <a:lnSpc>
                          <a:spcPct val="114000"/>
                        </a:lnSpc>
                        <a:spcAft>
                          <a:spcPts val="0"/>
                        </a:spcAft>
                        <a:buFont typeface="Wingdings" panose="05000000000000000000" pitchFamily="2" charset="2"/>
                        <a:buChar char="ü"/>
                      </a:pPr>
                      <a:r>
                        <a:rPr lang="pl-PL" sz="1400" b="1" kern="100" dirty="0">
                          <a:solidFill>
                            <a:schemeClr val="tx1"/>
                          </a:solidFill>
                          <a:effectLst/>
                        </a:rPr>
                        <a:t>5 pkt </a:t>
                      </a:r>
                      <a:r>
                        <a:rPr lang="pl-PL" sz="1400" b="0" kern="100" dirty="0">
                          <a:solidFill>
                            <a:schemeClr val="tx1"/>
                          </a:solidFill>
                          <a:effectLst/>
                        </a:rPr>
                        <a:t>- wnioskodawca prowadzi działalność gospodarczą od co najmniej 2 lat poprzedzających złożenie wniosku o przyznanie pomocy (licząc od dnia wpisu do rejestru działalności gospodarczej lub rejestru KRS);</a:t>
                      </a:r>
                    </a:p>
                    <a:p>
                      <a:pPr marL="285750" indent="-285750">
                        <a:lnSpc>
                          <a:spcPct val="114000"/>
                        </a:lnSpc>
                        <a:spcAft>
                          <a:spcPts val="0"/>
                        </a:spcAft>
                        <a:buFont typeface="Wingdings" panose="05000000000000000000" pitchFamily="2" charset="2"/>
                        <a:buChar char="ü"/>
                      </a:pPr>
                      <a:r>
                        <a:rPr lang="pl-PL" sz="1400" b="1" kern="100" dirty="0">
                          <a:solidFill>
                            <a:schemeClr val="tx1"/>
                          </a:solidFill>
                          <a:effectLst/>
                        </a:rPr>
                        <a:t>0 pkt </a:t>
                      </a:r>
                      <a:r>
                        <a:rPr lang="pl-PL" sz="1400" b="0" kern="100" dirty="0">
                          <a:solidFill>
                            <a:schemeClr val="tx1"/>
                          </a:solidFill>
                          <a:effectLst/>
                        </a:rPr>
                        <a:t>- wnioskodawca nie spełnia kryterium tj. wykonuje działalność krócej niż 2 lata.</a:t>
                      </a:r>
                    </a:p>
                    <a:p>
                      <a:pPr>
                        <a:lnSpc>
                          <a:spcPct val="114000"/>
                        </a:lnSpc>
                        <a:spcAft>
                          <a:spcPts val="0"/>
                        </a:spcAft>
                        <a:buNone/>
                      </a:pPr>
                      <a:endParaRPr lang="pl-PL" sz="1400" b="0" kern="100" dirty="0">
                        <a:solidFill>
                          <a:schemeClr val="tx1"/>
                        </a:solidFill>
                        <a:effectLst/>
                      </a:endParaRPr>
                    </a:p>
                  </a:txBody>
                  <a:tcPr marL="68580" marR="68580" marT="0" marB="0">
                    <a:solidFill>
                      <a:schemeClr val="bg1"/>
                    </a:solidFill>
                  </a:tcPr>
                </a:tc>
                <a:extLst>
                  <a:ext uri="{0D108BD9-81ED-4DB2-BD59-A6C34878D82A}">
                    <a16:rowId xmlns:a16="http://schemas.microsoft.com/office/drawing/2014/main" val="4197817309"/>
                  </a:ext>
                </a:extLst>
              </a:tr>
            </a:tbl>
          </a:graphicData>
        </a:graphic>
      </p:graphicFrame>
    </p:spTree>
    <p:extLst>
      <p:ext uri="{BB962C8B-B14F-4D97-AF65-F5344CB8AC3E}">
        <p14:creationId xmlns:p14="http://schemas.microsoft.com/office/powerpoint/2010/main" val="271257229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756EE-4C13-93A8-C437-0D886FAB961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06BD6CB-48F6-3CF6-5FEE-7A9672ACDBEF}"/>
              </a:ext>
            </a:extLst>
          </p:cNvPr>
          <p:cNvSpPr>
            <a:spLocks noGrp="1"/>
          </p:cNvSpPr>
          <p:nvPr>
            <p:ph type="title"/>
          </p:nvPr>
        </p:nvSpPr>
        <p:spPr>
          <a:xfrm>
            <a:off x="2895600" y="764373"/>
            <a:ext cx="8610600" cy="915137"/>
          </a:xfrm>
        </p:spPr>
        <p:txBody>
          <a:bodyPr>
            <a:noAutofit/>
          </a:bodyPr>
          <a:lstStyle/>
          <a:p>
            <a:r>
              <a:rPr lang="pl-PL" sz="2800" b="1" cap="none" dirty="0">
                <a:solidFill>
                  <a:srgbClr val="0070C0"/>
                </a:solidFill>
              </a:rPr>
              <a:t>Kryteria wyboru operacji - rankingujące </a:t>
            </a:r>
          </a:p>
        </p:txBody>
      </p:sp>
      <p:sp>
        <p:nvSpPr>
          <p:cNvPr id="6" name="Symbol zastępczy numeru slajdu 5">
            <a:extLst>
              <a:ext uri="{FF2B5EF4-FFF2-40B4-BE49-F238E27FC236}">
                <a16:creationId xmlns:a16="http://schemas.microsoft.com/office/drawing/2014/main" id="{BCFCEBBD-5946-4448-0DFC-9D4815207629}"/>
              </a:ext>
            </a:extLst>
          </p:cNvPr>
          <p:cNvSpPr>
            <a:spLocks noGrp="1"/>
          </p:cNvSpPr>
          <p:nvPr>
            <p:ph type="sldNum" sz="quarter" idx="12"/>
          </p:nvPr>
        </p:nvSpPr>
        <p:spPr/>
        <p:txBody>
          <a:bodyPr/>
          <a:lstStyle/>
          <a:p>
            <a:fld id="{28844951-7827-47D4-8276-7DDE1FA7D85A}" type="slidenum">
              <a:rPr lang="pl-PL" noProof="0" smtClean="0"/>
              <a:pPr/>
              <a:t>49</a:t>
            </a:fld>
            <a:endParaRPr lang="pl-PL" noProof="0" dirty="0"/>
          </a:p>
        </p:txBody>
      </p:sp>
      <p:graphicFrame>
        <p:nvGraphicFramePr>
          <p:cNvPr id="5" name="Tabela 4">
            <a:extLst>
              <a:ext uri="{FF2B5EF4-FFF2-40B4-BE49-F238E27FC236}">
                <a16:creationId xmlns:a16="http://schemas.microsoft.com/office/drawing/2014/main" id="{1619EE0A-D8C4-FD2A-52E7-4A861F97C8D4}"/>
              </a:ext>
            </a:extLst>
          </p:cNvPr>
          <p:cNvGraphicFramePr>
            <a:graphicFrameLocks noGrp="1"/>
          </p:cNvGraphicFramePr>
          <p:nvPr>
            <p:extLst>
              <p:ext uri="{D42A27DB-BD31-4B8C-83A1-F6EECF244321}">
                <p14:modId xmlns:p14="http://schemas.microsoft.com/office/powerpoint/2010/main" val="3948589447"/>
              </p:ext>
            </p:extLst>
          </p:nvPr>
        </p:nvGraphicFramePr>
        <p:xfrm>
          <a:off x="524189" y="1562100"/>
          <a:ext cx="11143622" cy="5210175"/>
        </p:xfrm>
        <a:graphic>
          <a:graphicData uri="http://schemas.openxmlformats.org/drawingml/2006/table">
            <a:tbl>
              <a:tblPr firstRow="1" firstCol="1" bandRow="1">
                <a:tableStyleId>{5C22544A-7EE6-4342-B048-85BDC9FD1C3A}</a:tableStyleId>
              </a:tblPr>
              <a:tblGrid>
                <a:gridCol w="1739679">
                  <a:extLst>
                    <a:ext uri="{9D8B030D-6E8A-4147-A177-3AD203B41FA5}">
                      <a16:colId xmlns:a16="http://schemas.microsoft.com/office/drawing/2014/main" val="1117492479"/>
                    </a:ext>
                  </a:extLst>
                </a:gridCol>
                <a:gridCol w="5642052">
                  <a:extLst>
                    <a:ext uri="{9D8B030D-6E8A-4147-A177-3AD203B41FA5}">
                      <a16:colId xmlns:a16="http://schemas.microsoft.com/office/drawing/2014/main" val="3977851720"/>
                    </a:ext>
                  </a:extLst>
                </a:gridCol>
                <a:gridCol w="3761891">
                  <a:extLst>
                    <a:ext uri="{9D8B030D-6E8A-4147-A177-3AD203B41FA5}">
                      <a16:colId xmlns:a16="http://schemas.microsoft.com/office/drawing/2014/main" val="611364939"/>
                    </a:ext>
                  </a:extLst>
                </a:gridCol>
              </a:tblGrid>
              <a:tr h="5210175">
                <a:tc>
                  <a:txBody>
                    <a:bodyPr/>
                    <a:lstStyle/>
                    <a:p>
                      <a:pPr>
                        <a:lnSpc>
                          <a:spcPct val="114000"/>
                        </a:lnSpc>
                        <a:spcAft>
                          <a:spcPts val="0"/>
                        </a:spcAft>
                        <a:buNone/>
                      </a:pPr>
                      <a:r>
                        <a:rPr lang="pl-PL" sz="1400" kern="100" dirty="0">
                          <a:solidFill>
                            <a:schemeClr val="tx1"/>
                          </a:solidFill>
                          <a:effectLst/>
                        </a:rPr>
                        <a:t>Kryterium 6</a:t>
                      </a:r>
                    </a:p>
                    <a:p>
                      <a:pPr>
                        <a:lnSpc>
                          <a:spcPct val="114000"/>
                        </a:lnSpc>
                        <a:spcAft>
                          <a:spcPts val="0"/>
                        </a:spcAft>
                        <a:buNone/>
                      </a:pPr>
                      <a:r>
                        <a:rPr lang="pl-PL" sz="1400" kern="100" dirty="0">
                          <a:solidFill>
                            <a:schemeClr val="tx1"/>
                          </a:solidFill>
                          <a:effectLst/>
                        </a:rPr>
                        <a:t>Wpływ realizacji operacji na promocję LSR i LGD</a:t>
                      </a:r>
                      <a:endParaRPr lang="pl-PL"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1" marR="50581" marT="0" marB="0">
                    <a:solidFill>
                      <a:schemeClr val="bg1"/>
                    </a:solidFill>
                  </a:tcPr>
                </a:tc>
                <a:tc>
                  <a:txBody>
                    <a:bodyPr/>
                    <a:lstStyle/>
                    <a:p>
                      <a:pPr>
                        <a:lnSpc>
                          <a:spcPct val="114000"/>
                        </a:lnSpc>
                        <a:spcAft>
                          <a:spcPts val="0"/>
                        </a:spcAft>
                        <a:buNone/>
                      </a:pPr>
                      <a:r>
                        <a:rPr lang="pl-PL" sz="1200" b="0" kern="100" dirty="0">
                          <a:solidFill>
                            <a:schemeClr val="tx1"/>
                          </a:solidFill>
                          <a:effectLst/>
                        </a:rPr>
                        <a:t>Kryterium premiuje operacje, które – oprócz realizacji obowiązków informacyjno-promocyjnych wynikających z Księgi Wizualizacji logo PS WPR na lata 2023–2027 (w tym stosowania wymaganych logotypów i zapisów dotyczących współfinansowania ze środków UE) – przewidują dodatkowe działania promujące wsparcie udzielone za pośrednictwem Stowarzyszenia Lokalna Grupa Działania Gmin Dobrzyńskich Region Południe oraz Lokalną Strategię Rozwoju na lata 2023–2027. W ramach kryterium punkty zostaną przyznane, jeżeli wnioskodawca zadeklaruje umieszczenie informacji o treści: „Środki na realizację operacji pozyskano za pośrednictwem Stowarzyszenia Lokalna Grupa Działania Gmin Dobrzyńskich Region Południe” w ramach Lokalnej Strategii Rozwoju na lata 2023–2027” wraz z logotypem LGD na co najmniej jednym z następujących nośników:</a:t>
                      </a:r>
                    </a:p>
                    <a:p>
                      <a:pPr>
                        <a:lnSpc>
                          <a:spcPct val="114000"/>
                        </a:lnSpc>
                        <a:spcAft>
                          <a:spcPts val="0"/>
                        </a:spcAft>
                        <a:buNone/>
                      </a:pPr>
                      <a:r>
                        <a:rPr lang="pl-PL" sz="1200" b="0" kern="100" dirty="0">
                          <a:solidFill>
                            <a:schemeClr val="tx1"/>
                          </a:solidFill>
                          <a:effectLst/>
                        </a:rPr>
                        <a:t>1)	 strona internetowa i/lub;</a:t>
                      </a:r>
                    </a:p>
                    <a:p>
                      <a:pPr>
                        <a:lnSpc>
                          <a:spcPct val="114000"/>
                        </a:lnSpc>
                        <a:spcAft>
                          <a:spcPts val="0"/>
                        </a:spcAft>
                        <a:buNone/>
                      </a:pPr>
                      <a:r>
                        <a:rPr lang="pl-PL" sz="1200" b="0" kern="100" dirty="0">
                          <a:solidFill>
                            <a:schemeClr val="tx1"/>
                          </a:solidFill>
                          <a:effectLst/>
                        </a:rPr>
                        <a:t>2)	profil w dowolnych mediach społecznościowych i/lub;</a:t>
                      </a:r>
                    </a:p>
                    <a:p>
                      <a:pPr>
                        <a:lnSpc>
                          <a:spcPct val="114000"/>
                        </a:lnSpc>
                        <a:spcAft>
                          <a:spcPts val="0"/>
                        </a:spcAft>
                        <a:buNone/>
                      </a:pPr>
                      <a:r>
                        <a:rPr lang="pl-PL" sz="1200" b="0" kern="100" dirty="0">
                          <a:solidFill>
                            <a:schemeClr val="tx1"/>
                          </a:solidFill>
                          <a:effectLst/>
                        </a:rPr>
                        <a:t>3)	plakat/tablica informacyjna w siedzibie i/lub;</a:t>
                      </a:r>
                    </a:p>
                    <a:p>
                      <a:pPr>
                        <a:lnSpc>
                          <a:spcPct val="114000"/>
                        </a:lnSpc>
                        <a:spcAft>
                          <a:spcPts val="0"/>
                        </a:spcAft>
                        <a:buNone/>
                      </a:pPr>
                      <a:r>
                        <a:rPr lang="pl-PL" sz="1200" b="0" kern="100" dirty="0">
                          <a:solidFill>
                            <a:schemeClr val="tx1"/>
                          </a:solidFill>
                          <a:effectLst/>
                        </a:rPr>
                        <a:t>4)	ulotki/wizytówki </a:t>
                      </a:r>
                    </a:p>
                    <a:p>
                      <a:pPr>
                        <a:lnSpc>
                          <a:spcPct val="114000"/>
                        </a:lnSpc>
                        <a:spcAft>
                          <a:spcPts val="0"/>
                        </a:spcAft>
                        <a:buNone/>
                      </a:pPr>
                      <a:r>
                        <a:rPr lang="pl-PL" sz="1200" b="0" kern="100" dirty="0">
                          <a:solidFill>
                            <a:schemeClr val="tx1"/>
                          </a:solidFill>
                          <a:effectLst/>
                        </a:rPr>
                        <a:t>Informacja musi być dostępna przez cały okres realizacji operacji.</a:t>
                      </a:r>
                    </a:p>
                    <a:p>
                      <a:pPr>
                        <a:lnSpc>
                          <a:spcPct val="114000"/>
                        </a:lnSpc>
                        <a:spcAft>
                          <a:spcPts val="0"/>
                        </a:spcAft>
                        <a:buNone/>
                      </a:pPr>
                      <a:r>
                        <a:rPr lang="pl-PL" sz="1200" b="0" kern="100" dirty="0">
                          <a:solidFill>
                            <a:schemeClr val="tx1"/>
                          </a:solidFill>
                          <a:effectLst/>
                        </a:rPr>
                        <a:t>Kryterium weryfikowane na podstawie treści wniosku o przyznanie pomocy oraz oświadczenia Wnioskodawcy określającego planowane działania informacyjno-promocyjne, w tym formę promocji, zakres przekazywanych informacji.</a:t>
                      </a:r>
                    </a:p>
                  </a:txBody>
                  <a:tcPr marL="50581" marR="50581" marT="0" marB="0">
                    <a:solidFill>
                      <a:schemeClr val="bg1"/>
                    </a:solidFill>
                  </a:tcPr>
                </a:tc>
                <a:tc>
                  <a:txBody>
                    <a:bodyPr/>
                    <a:lstStyle/>
                    <a:p>
                      <a:pPr marL="171450" indent="-171450">
                        <a:lnSpc>
                          <a:spcPct val="114000"/>
                        </a:lnSpc>
                        <a:spcAft>
                          <a:spcPts val="0"/>
                        </a:spcAft>
                        <a:buFont typeface="Wingdings" panose="05000000000000000000" pitchFamily="2" charset="2"/>
                        <a:buChar char="ü"/>
                      </a:pPr>
                      <a:r>
                        <a:rPr lang="pl-PL" sz="1400" b="0" kern="100" dirty="0">
                          <a:solidFill>
                            <a:schemeClr val="tx1"/>
                          </a:solidFill>
                          <a:effectLst/>
                        </a:rPr>
                        <a:t>2 pkt – wnioskodawca przewiduje co najmniej dwie formy promocji;</a:t>
                      </a:r>
                    </a:p>
                    <a:p>
                      <a:pPr marL="171450" indent="-171450">
                        <a:lnSpc>
                          <a:spcPct val="114000"/>
                        </a:lnSpc>
                        <a:spcAft>
                          <a:spcPts val="0"/>
                        </a:spcAft>
                        <a:buFont typeface="Wingdings" panose="05000000000000000000" pitchFamily="2" charset="2"/>
                        <a:buChar char="ü"/>
                      </a:pPr>
                      <a:r>
                        <a:rPr lang="pl-PL" sz="1400" b="0" kern="100" dirty="0">
                          <a:solidFill>
                            <a:schemeClr val="tx1"/>
                          </a:solidFill>
                          <a:effectLst/>
                        </a:rPr>
                        <a:t>1 pkt – wnioskodawca przewiduje jedną formę;</a:t>
                      </a:r>
                    </a:p>
                    <a:p>
                      <a:pPr marL="171450" indent="-171450">
                        <a:lnSpc>
                          <a:spcPct val="114000"/>
                        </a:lnSpc>
                        <a:spcAft>
                          <a:spcPts val="0"/>
                        </a:spcAft>
                        <a:buFont typeface="Wingdings" panose="05000000000000000000" pitchFamily="2" charset="2"/>
                        <a:buChar char="ü"/>
                      </a:pPr>
                      <a:r>
                        <a:rPr lang="pl-PL" sz="1400" b="0" kern="100" dirty="0">
                          <a:solidFill>
                            <a:schemeClr val="tx1"/>
                          </a:solidFill>
                          <a:effectLst/>
                        </a:rPr>
                        <a:t>0 pkt – wnioskodawca nie przewiduje rozpowszechniania informacji dotyczącej wsparcia otrzymanego za pośrednictwem LGD.</a:t>
                      </a:r>
                    </a:p>
                  </a:txBody>
                  <a:tcPr marL="50581" marR="50581" marT="0" marB="0">
                    <a:solidFill>
                      <a:schemeClr val="bg1"/>
                    </a:solidFill>
                  </a:tcPr>
                </a:tc>
                <a:extLst>
                  <a:ext uri="{0D108BD9-81ED-4DB2-BD59-A6C34878D82A}">
                    <a16:rowId xmlns:a16="http://schemas.microsoft.com/office/drawing/2014/main" val="3472457652"/>
                  </a:ext>
                </a:extLst>
              </a:tr>
            </a:tbl>
          </a:graphicData>
        </a:graphic>
      </p:graphicFrame>
      <p:sp>
        <p:nvSpPr>
          <p:cNvPr id="3" name="Dymek myśli: chmurka 2">
            <a:extLst>
              <a:ext uri="{FF2B5EF4-FFF2-40B4-BE49-F238E27FC236}">
                <a16:creationId xmlns:a16="http://schemas.microsoft.com/office/drawing/2014/main" id="{0A7A48E1-776D-46A1-0A31-B6ABA8A5F266}"/>
              </a:ext>
            </a:extLst>
          </p:cNvPr>
          <p:cNvSpPr/>
          <p:nvPr/>
        </p:nvSpPr>
        <p:spPr>
          <a:xfrm>
            <a:off x="-90435" y="4181474"/>
            <a:ext cx="2250831" cy="1876425"/>
          </a:xfrm>
          <a:prstGeom prst="cloudCallout">
            <a:avLst>
              <a:gd name="adj1" fmla="val 50697"/>
              <a:gd name="adj2" fmla="val 24714"/>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050" dirty="0">
                <a:solidFill>
                  <a:schemeClr val="tx1"/>
                </a:solidFill>
              </a:rPr>
              <a:t>Koszty promocji stanowią wydatek </a:t>
            </a:r>
            <a:r>
              <a:rPr lang="pl-PL" sz="1050" b="1" dirty="0">
                <a:solidFill>
                  <a:schemeClr val="tx1"/>
                </a:solidFill>
              </a:rPr>
              <a:t>niekwalifikowalny, </a:t>
            </a:r>
            <a:r>
              <a:rPr lang="pl-PL" sz="1050" dirty="0">
                <a:solidFill>
                  <a:schemeClr val="tx1"/>
                </a:solidFill>
              </a:rPr>
              <a:t>należy ująć je w kosztach całkowitych nie podlegających refundacji.</a:t>
            </a:r>
          </a:p>
        </p:txBody>
      </p:sp>
    </p:spTree>
    <p:extLst>
      <p:ext uri="{BB962C8B-B14F-4D97-AF65-F5344CB8AC3E}">
        <p14:creationId xmlns:p14="http://schemas.microsoft.com/office/powerpoint/2010/main" val="153869808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41535-F463-E04C-9BA5-A836BBEB36D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7EDE244-7F43-3337-6DA8-F9E3389778C2}"/>
              </a:ext>
            </a:extLst>
          </p:cNvPr>
          <p:cNvSpPr>
            <a:spLocks noGrp="1"/>
          </p:cNvSpPr>
          <p:nvPr>
            <p:ph type="title"/>
          </p:nvPr>
        </p:nvSpPr>
        <p:spPr>
          <a:xfrm>
            <a:off x="2895600" y="764373"/>
            <a:ext cx="8610600" cy="915137"/>
          </a:xfrm>
        </p:spPr>
        <p:txBody>
          <a:bodyPr>
            <a:normAutofit fontScale="90000"/>
          </a:bodyPr>
          <a:lstStyle/>
          <a:p>
            <a:r>
              <a:rPr lang="pl-PL" b="1" cap="none" dirty="0">
                <a:solidFill>
                  <a:srgbClr val="0070C0"/>
                </a:solidFill>
              </a:rPr>
              <a:t>Schemat ubiegania się o przyznanie pomocy cd. </a:t>
            </a:r>
            <a:br>
              <a:rPr lang="pl-PL" b="1" cap="none" dirty="0">
                <a:solidFill>
                  <a:srgbClr val="0070C0"/>
                </a:solidFill>
              </a:rPr>
            </a:br>
            <a:endParaRPr lang="pl-PL" b="1" cap="none" dirty="0">
              <a:solidFill>
                <a:srgbClr val="0070C0"/>
              </a:solidFill>
            </a:endParaRPr>
          </a:p>
        </p:txBody>
      </p:sp>
      <p:sp>
        <p:nvSpPr>
          <p:cNvPr id="3" name="Symbol zastępczy zawartości 2">
            <a:extLst>
              <a:ext uri="{FF2B5EF4-FFF2-40B4-BE49-F238E27FC236}">
                <a16:creationId xmlns:a16="http://schemas.microsoft.com/office/drawing/2014/main" id="{6B58902E-2210-EAE7-127E-597CEA69A235}"/>
              </a:ext>
            </a:extLst>
          </p:cNvPr>
          <p:cNvSpPr>
            <a:spLocks noGrp="1"/>
          </p:cNvSpPr>
          <p:nvPr>
            <p:ph idx="1"/>
          </p:nvPr>
        </p:nvSpPr>
        <p:spPr>
          <a:xfrm>
            <a:off x="685800" y="1679510"/>
            <a:ext cx="9141488" cy="4539175"/>
          </a:xfrm>
        </p:spPr>
        <p:txBody>
          <a:bodyPr>
            <a:noAutofit/>
          </a:bodyPr>
          <a:lstStyle/>
          <a:p>
            <a:pPr marL="457200" indent="-457200">
              <a:lnSpc>
                <a:spcPct val="124000"/>
              </a:lnSpc>
              <a:spcBef>
                <a:spcPts val="300"/>
              </a:spcBef>
              <a:spcAft>
                <a:spcPts val="300"/>
              </a:spcAft>
              <a:buFont typeface="+mj-lt"/>
              <a:buAutoNum type="arabicParenR" startAt="3"/>
            </a:pPr>
            <a:r>
              <a:rPr lang="pl-PL" sz="1600" dirty="0"/>
              <a:t>Ocena i wybór wniosków o wsparcie – </a:t>
            </a:r>
            <a:r>
              <a:rPr lang="pl-PL" sz="1600" b="1" dirty="0"/>
              <a:t>do 60 dni </a:t>
            </a:r>
            <a:r>
              <a:rPr lang="pl-PL" sz="1600" dirty="0"/>
              <a:t>licząc od dnia następującego po dniu zakończenia naboru wniosków.</a:t>
            </a:r>
          </a:p>
          <a:p>
            <a:pPr marL="0" indent="0">
              <a:lnSpc>
                <a:spcPct val="124000"/>
              </a:lnSpc>
              <a:spcBef>
                <a:spcPts val="300"/>
              </a:spcBef>
              <a:spcAft>
                <a:spcPts val="300"/>
              </a:spcAft>
              <a:buNone/>
            </a:pPr>
            <a:r>
              <a:rPr lang="pl-PL" sz="1600" b="1" dirty="0">
                <a:solidFill>
                  <a:schemeClr val="accent6">
                    <a:lumMod val="75000"/>
                  </a:schemeClr>
                </a:solidFill>
              </a:rPr>
              <a:t>Etap II Posiedzenie Rady LGD </a:t>
            </a:r>
            <a:r>
              <a:rPr lang="pl-PL" sz="1600" dirty="0"/>
              <a:t>– ocena i wybór operacji do finansowania przez Radę LGD.</a:t>
            </a:r>
          </a:p>
          <a:p>
            <a:pPr>
              <a:lnSpc>
                <a:spcPct val="124000"/>
              </a:lnSpc>
              <a:spcBef>
                <a:spcPts val="300"/>
              </a:spcBef>
              <a:spcAft>
                <a:spcPts val="300"/>
              </a:spcAft>
              <a:buFont typeface="Wingdings" panose="05000000000000000000" pitchFamily="2" charset="2"/>
              <a:buChar char="ü"/>
            </a:pPr>
            <a:r>
              <a:rPr lang="pl-PL" sz="1600" dirty="0"/>
              <a:t>Ocena formalna i merytoryczna w zakresie spełnienia warunków udzielenia wsparcia (warunków przyznania pomocy).</a:t>
            </a:r>
          </a:p>
          <a:p>
            <a:pPr>
              <a:lnSpc>
                <a:spcPct val="124000"/>
              </a:lnSpc>
              <a:spcBef>
                <a:spcPts val="300"/>
              </a:spcBef>
              <a:spcAft>
                <a:spcPts val="300"/>
              </a:spcAft>
              <a:buFont typeface="Wingdings" panose="05000000000000000000" pitchFamily="2" charset="2"/>
              <a:buChar char="ü"/>
            </a:pPr>
            <a:r>
              <a:rPr lang="pl-PL" sz="1600" dirty="0"/>
              <a:t>Ocena merytoryczna w zakresie spełnienia kryteriów wyboru (dostępowych – warunkujących udzielenie wsparcia oraz rankingujących), w tym uzyskania minimalnej liczby punktów umożliwiającej przyznanie pomocy oraz ustalenie kwoty wsparcia. </a:t>
            </a:r>
          </a:p>
          <a:p>
            <a:pPr>
              <a:lnSpc>
                <a:spcPct val="124000"/>
              </a:lnSpc>
              <a:spcBef>
                <a:spcPts val="300"/>
              </a:spcBef>
              <a:spcAft>
                <a:spcPts val="300"/>
              </a:spcAft>
              <a:buFont typeface="Wingdings" panose="05000000000000000000" pitchFamily="2" charset="2"/>
              <a:buChar char="ü"/>
            </a:pPr>
            <a:r>
              <a:rPr lang="pl-PL" sz="1600" dirty="0"/>
              <a:t>Lista operacji wybranych – wnioski na liście szeregowane są wg liczby uzyskanych punktów – malejąco. </a:t>
            </a:r>
          </a:p>
          <a:p>
            <a:pPr marL="0" indent="0">
              <a:lnSpc>
                <a:spcPct val="124000"/>
              </a:lnSpc>
              <a:spcBef>
                <a:spcPts val="300"/>
              </a:spcBef>
              <a:spcAft>
                <a:spcPts val="300"/>
              </a:spcAft>
              <a:buNone/>
            </a:pPr>
            <a:r>
              <a:rPr lang="pl-PL" sz="1600" dirty="0"/>
              <a:t>W przypadku równej liczby punktów o miejscu na liście operacji wybranych zdecydują kryteria rozstrzygające określone dla danego naboru wniosków o wsparcie. </a:t>
            </a:r>
          </a:p>
          <a:p>
            <a:pPr lvl="2">
              <a:lnSpc>
                <a:spcPct val="124000"/>
              </a:lnSpc>
              <a:spcBef>
                <a:spcPts val="300"/>
              </a:spcBef>
              <a:spcAft>
                <a:spcPts val="300"/>
              </a:spcAft>
              <a:buFont typeface="Wingdings" panose="05000000000000000000" pitchFamily="2" charset="2"/>
              <a:buChar char="ü"/>
            </a:pPr>
            <a:endParaRPr lang="pl-PL" sz="1400" dirty="0"/>
          </a:p>
          <a:p>
            <a:pPr marL="0" indent="0">
              <a:lnSpc>
                <a:spcPct val="124000"/>
              </a:lnSpc>
              <a:spcBef>
                <a:spcPts val="300"/>
              </a:spcBef>
              <a:spcAft>
                <a:spcPts val="300"/>
              </a:spcAft>
              <a:buNone/>
            </a:pPr>
            <a:endParaRPr lang="pl-PL" sz="1800" dirty="0"/>
          </a:p>
          <a:p>
            <a:pPr marL="457200" lvl="1" indent="0">
              <a:lnSpc>
                <a:spcPct val="124000"/>
              </a:lnSpc>
              <a:spcBef>
                <a:spcPts val="300"/>
              </a:spcBef>
              <a:spcAft>
                <a:spcPts val="300"/>
              </a:spcAft>
              <a:buNone/>
            </a:pPr>
            <a:endParaRPr lang="pl-PL" sz="1600" dirty="0"/>
          </a:p>
          <a:p>
            <a:pPr marL="457200" indent="-457200">
              <a:lnSpc>
                <a:spcPct val="124000"/>
              </a:lnSpc>
              <a:spcBef>
                <a:spcPts val="300"/>
              </a:spcBef>
              <a:spcAft>
                <a:spcPts val="300"/>
              </a:spcAft>
              <a:buAutoNum type="arabicParenR" startAt="3"/>
            </a:pPr>
            <a:endParaRPr lang="pl-PL" sz="1600" dirty="0"/>
          </a:p>
        </p:txBody>
      </p:sp>
      <p:sp>
        <p:nvSpPr>
          <p:cNvPr id="6" name="Symbol zastępczy numeru slajdu 5">
            <a:extLst>
              <a:ext uri="{FF2B5EF4-FFF2-40B4-BE49-F238E27FC236}">
                <a16:creationId xmlns:a16="http://schemas.microsoft.com/office/drawing/2014/main" id="{F6C7D2DA-B51B-CD44-52ED-E8EE1BFD2F75}"/>
              </a:ext>
            </a:extLst>
          </p:cNvPr>
          <p:cNvSpPr>
            <a:spLocks noGrp="1"/>
          </p:cNvSpPr>
          <p:nvPr>
            <p:ph type="sldNum" sz="quarter" idx="12"/>
          </p:nvPr>
        </p:nvSpPr>
        <p:spPr/>
        <p:txBody>
          <a:bodyPr/>
          <a:lstStyle/>
          <a:p>
            <a:fld id="{28844951-7827-47D4-8276-7DDE1FA7D85A}" type="slidenum">
              <a:rPr lang="pl-PL" noProof="0" smtClean="0"/>
              <a:pPr/>
              <a:t>5</a:t>
            </a:fld>
            <a:endParaRPr lang="pl-PL" noProof="0"/>
          </a:p>
        </p:txBody>
      </p:sp>
      <p:sp>
        <p:nvSpPr>
          <p:cNvPr id="4" name="Dymek myśli: chmurka 3">
            <a:extLst>
              <a:ext uri="{FF2B5EF4-FFF2-40B4-BE49-F238E27FC236}">
                <a16:creationId xmlns:a16="http://schemas.microsoft.com/office/drawing/2014/main" id="{D91B97AD-0533-7952-2DE1-52E912EF0CA8}"/>
              </a:ext>
            </a:extLst>
          </p:cNvPr>
          <p:cNvSpPr/>
          <p:nvPr/>
        </p:nvSpPr>
        <p:spPr>
          <a:xfrm>
            <a:off x="9448800" y="2017770"/>
            <a:ext cx="2743200" cy="2319734"/>
          </a:xfrm>
          <a:prstGeom prst="cloudCallout">
            <a:avLst>
              <a:gd name="adj1" fmla="val -95516"/>
              <a:gd name="adj2" fmla="val 740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000" dirty="0">
                <a:solidFill>
                  <a:schemeClr val="tx1"/>
                </a:solidFill>
              </a:rPr>
              <a:t>Czy wniosek o wsparcie jest kompletny i został właściwie wypełniony we wszystkich wymaganych polach oraz zostały do niego dołączone wszystkie wymagane załączniki?</a:t>
            </a:r>
          </a:p>
          <a:p>
            <a:pPr algn="ctr"/>
            <a:r>
              <a:rPr lang="pl-PL" sz="1000" b="1" dirty="0">
                <a:solidFill>
                  <a:schemeClr val="tx1"/>
                </a:solidFill>
              </a:rPr>
              <a:t>NIESPEŁNIENIE = </a:t>
            </a:r>
            <a:r>
              <a:rPr lang="pl-PL" sz="1000" b="1" dirty="0" err="1">
                <a:solidFill>
                  <a:schemeClr val="tx1"/>
                </a:solidFill>
              </a:rPr>
              <a:t>WoPP</a:t>
            </a:r>
            <a:r>
              <a:rPr lang="pl-PL" sz="1000" b="1" dirty="0">
                <a:solidFill>
                  <a:schemeClr val="tx1"/>
                </a:solidFill>
              </a:rPr>
              <a:t> ROZPATRZONY NEGATYWNIE</a:t>
            </a:r>
          </a:p>
          <a:p>
            <a:pPr algn="ctr"/>
            <a:endParaRPr lang="pl-PL" sz="1000" b="1" dirty="0">
              <a:solidFill>
                <a:schemeClr val="tx1"/>
              </a:solidFill>
            </a:endParaRPr>
          </a:p>
        </p:txBody>
      </p:sp>
    </p:spTree>
    <p:extLst>
      <p:ext uri="{BB962C8B-B14F-4D97-AF65-F5344CB8AC3E}">
        <p14:creationId xmlns:p14="http://schemas.microsoft.com/office/powerpoint/2010/main" val="259335838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C3E06-1F74-2A38-9936-D1194E4B905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505D5AB-C477-D49F-8B6A-F6F536FF6064}"/>
              </a:ext>
            </a:extLst>
          </p:cNvPr>
          <p:cNvSpPr>
            <a:spLocks noGrp="1"/>
          </p:cNvSpPr>
          <p:nvPr>
            <p:ph type="title"/>
          </p:nvPr>
        </p:nvSpPr>
        <p:spPr>
          <a:xfrm>
            <a:off x="2895600" y="514351"/>
            <a:ext cx="8610600" cy="942974"/>
          </a:xfrm>
        </p:spPr>
        <p:txBody>
          <a:bodyPr>
            <a:noAutofit/>
          </a:bodyPr>
          <a:lstStyle/>
          <a:p>
            <a:r>
              <a:rPr lang="pl-PL" sz="2800" b="1" cap="none" dirty="0">
                <a:solidFill>
                  <a:srgbClr val="0070C0"/>
                </a:solidFill>
              </a:rPr>
              <a:t>Kryteria wyboru operacji - rankingujące </a:t>
            </a:r>
          </a:p>
        </p:txBody>
      </p:sp>
      <p:sp>
        <p:nvSpPr>
          <p:cNvPr id="6" name="Symbol zastępczy numeru slajdu 5">
            <a:extLst>
              <a:ext uri="{FF2B5EF4-FFF2-40B4-BE49-F238E27FC236}">
                <a16:creationId xmlns:a16="http://schemas.microsoft.com/office/drawing/2014/main" id="{04983B1D-4BFD-B91C-1DB4-AB5115817AF8}"/>
              </a:ext>
            </a:extLst>
          </p:cNvPr>
          <p:cNvSpPr>
            <a:spLocks noGrp="1"/>
          </p:cNvSpPr>
          <p:nvPr>
            <p:ph type="sldNum" sz="quarter" idx="12"/>
          </p:nvPr>
        </p:nvSpPr>
        <p:spPr/>
        <p:txBody>
          <a:bodyPr/>
          <a:lstStyle/>
          <a:p>
            <a:fld id="{28844951-7827-47D4-8276-7DDE1FA7D85A}" type="slidenum">
              <a:rPr lang="pl-PL" noProof="0" smtClean="0"/>
              <a:pPr/>
              <a:t>50</a:t>
            </a:fld>
            <a:endParaRPr lang="pl-PL" noProof="0" dirty="0"/>
          </a:p>
        </p:txBody>
      </p:sp>
      <p:graphicFrame>
        <p:nvGraphicFramePr>
          <p:cNvPr id="5" name="Tabela 4">
            <a:extLst>
              <a:ext uri="{FF2B5EF4-FFF2-40B4-BE49-F238E27FC236}">
                <a16:creationId xmlns:a16="http://schemas.microsoft.com/office/drawing/2014/main" id="{9BC56C59-04B8-C0BA-8651-0C63E7B064D4}"/>
              </a:ext>
            </a:extLst>
          </p:cNvPr>
          <p:cNvGraphicFramePr>
            <a:graphicFrameLocks noGrp="1"/>
          </p:cNvGraphicFramePr>
          <p:nvPr>
            <p:extLst>
              <p:ext uri="{D42A27DB-BD31-4B8C-83A1-F6EECF244321}">
                <p14:modId xmlns:p14="http://schemas.microsoft.com/office/powerpoint/2010/main" val="2538600825"/>
              </p:ext>
            </p:extLst>
          </p:nvPr>
        </p:nvGraphicFramePr>
        <p:xfrm>
          <a:off x="643095" y="1323975"/>
          <a:ext cx="11133573" cy="5534025"/>
        </p:xfrm>
        <a:graphic>
          <a:graphicData uri="http://schemas.openxmlformats.org/drawingml/2006/table">
            <a:tbl>
              <a:tblPr firstRow="1" firstCol="1" bandRow="1">
                <a:tableStyleId>{5C22544A-7EE6-4342-B048-85BDC9FD1C3A}</a:tableStyleId>
              </a:tblPr>
              <a:tblGrid>
                <a:gridCol w="1738110">
                  <a:extLst>
                    <a:ext uri="{9D8B030D-6E8A-4147-A177-3AD203B41FA5}">
                      <a16:colId xmlns:a16="http://schemas.microsoft.com/office/drawing/2014/main" val="3035923311"/>
                    </a:ext>
                  </a:extLst>
                </a:gridCol>
                <a:gridCol w="5636966">
                  <a:extLst>
                    <a:ext uri="{9D8B030D-6E8A-4147-A177-3AD203B41FA5}">
                      <a16:colId xmlns:a16="http://schemas.microsoft.com/office/drawing/2014/main" val="1348248061"/>
                    </a:ext>
                  </a:extLst>
                </a:gridCol>
                <a:gridCol w="3758497">
                  <a:extLst>
                    <a:ext uri="{9D8B030D-6E8A-4147-A177-3AD203B41FA5}">
                      <a16:colId xmlns:a16="http://schemas.microsoft.com/office/drawing/2014/main" val="2195271772"/>
                    </a:ext>
                  </a:extLst>
                </a:gridCol>
              </a:tblGrid>
              <a:tr h="5534025">
                <a:tc>
                  <a:txBody>
                    <a:bodyPr/>
                    <a:lstStyle/>
                    <a:p>
                      <a:pPr>
                        <a:lnSpc>
                          <a:spcPct val="114000"/>
                        </a:lnSpc>
                        <a:spcBef>
                          <a:spcPts val="0"/>
                        </a:spcBef>
                        <a:spcAft>
                          <a:spcPts val="0"/>
                        </a:spcAft>
                        <a:buNone/>
                      </a:pPr>
                      <a:r>
                        <a:rPr lang="pl-PL" sz="1600" b="1" kern="100" dirty="0">
                          <a:solidFill>
                            <a:schemeClr val="tx1"/>
                          </a:solidFill>
                          <a:effectLst/>
                        </a:rPr>
                        <a:t>Kryterium 7</a:t>
                      </a:r>
                    </a:p>
                    <a:p>
                      <a:pPr>
                        <a:lnSpc>
                          <a:spcPct val="114000"/>
                        </a:lnSpc>
                        <a:spcBef>
                          <a:spcPts val="0"/>
                        </a:spcBef>
                        <a:spcAft>
                          <a:spcPts val="0"/>
                        </a:spcAft>
                        <a:buNone/>
                      </a:pPr>
                      <a:r>
                        <a:rPr lang="pl-PL" sz="1600" b="1" kern="100" dirty="0">
                          <a:solidFill>
                            <a:schemeClr val="tx1"/>
                          </a:solidFill>
                          <a:effectLst/>
                        </a:rPr>
                        <a:t>Udział w szkoleniu</a:t>
                      </a:r>
                      <a:endParaRPr lang="pl-PL"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4000"/>
                        </a:lnSpc>
                        <a:spcBef>
                          <a:spcPts val="0"/>
                        </a:spcBef>
                        <a:spcAft>
                          <a:spcPts val="0"/>
                        </a:spcAft>
                        <a:buNone/>
                      </a:pPr>
                      <a:r>
                        <a:rPr lang="pl-PL" sz="1400" b="0" kern="100" dirty="0">
                          <a:solidFill>
                            <a:schemeClr val="tx1"/>
                          </a:solidFill>
                          <a:effectLst/>
                        </a:rPr>
                        <a:t>Kryterium premiuje wnioskodawców, którzy uczestniczyli w szkoleniu organizowanym przez Stowarzyszenie Lokalna Grupa Działania Gmin Dobrzyńskich Region Południe w zakresie udzielania wsparcia oraz przygotowania wniosku o przyznanie pomocy w ramach ogłoszonego naboru wniosków.</a:t>
                      </a:r>
                    </a:p>
                    <a:p>
                      <a:pPr>
                        <a:lnSpc>
                          <a:spcPct val="114000"/>
                        </a:lnSpc>
                        <a:spcBef>
                          <a:spcPts val="0"/>
                        </a:spcBef>
                        <a:spcAft>
                          <a:spcPts val="0"/>
                        </a:spcAft>
                        <a:buNone/>
                      </a:pPr>
                      <a:r>
                        <a:rPr lang="pl-PL" sz="1400" b="0" kern="100" dirty="0">
                          <a:solidFill>
                            <a:schemeClr val="tx1"/>
                          </a:solidFill>
                          <a:effectLst/>
                        </a:rPr>
                        <a:t>Warunek uznaje się za spełniony, jeżeli w szkoleniu brała udział co najmniej jedna z następujących osób:</a:t>
                      </a:r>
                    </a:p>
                    <a:p>
                      <a:pPr>
                        <a:lnSpc>
                          <a:spcPct val="114000"/>
                        </a:lnSpc>
                        <a:spcBef>
                          <a:spcPts val="0"/>
                        </a:spcBef>
                        <a:spcAft>
                          <a:spcPts val="0"/>
                        </a:spcAft>
                        <a:buNone/>
                      </a:pPr>
                      <a:r>
                        <a:rPr lang="pl-PL" sz="1400" b="0" kern="100" dirty="0">
                          <a:solidFill>
                            <a:schemeClr val="tx1"/>
                          </a:solidFill>
                          <a:effectLst/>
                        </a:rPr>
                        <a:t>1)	wnioskodawca – w przypadku osoby fizycznej prowadzącej działalność gospodarczą;</a:t>
                      </a:r>
                    </a:p>
                    <a:p>
                      <a:pPr>
                        <a:lnSpc>
                          <a:spcPct val="114000"/>
                        </a:lnSpc>
                        <a:spcBef>
                          <a:spcPts val="0"/>
                        </a:spcBef>
                        <a:spcAft>
                          <a:spcPts val="0"/>
                        </a:spcAft>
                        <a:buNone/>
                      </a:pPr>
                      <a:r>
                        <a:rPr lang="pl-PL" sz="1400" b="0" kern="100" dirty="0">
                          <a:solidFill>
                            <a:schemeClr val="tx1"/>
                          </a:solidFill>
                          <a:effectLst/>
                        </a:rPr>
                        <a:t>2)	osoba uprawniona do reprezentowania wnioskodawcy – w przypadku osoby prawnej lub jednostki organizacyjnej posiadającej zdolność prawną;</a:t>
                      </a:r>
                    </a:p>
                    <a:p>
                      <a:pPr>
                        <a:lnSpc>
                          <a:spcPct val="114000"/>
                        </a:lnSpc>
                        <a:spcBef>
                          <a:spcPts val="0"/>
                        </a:spcBef>
                        <a:spcAft>
                          <a:spcPts val="0"/>
                        </a:spcAft>
                        <a:buNone/>
                      </a:pPr>
                      <a:r>
                        <a:rPr lang="pl-PL" sz="1400" b="0" kern="100" dirty="0">
                          <a:solidFill>
                            <a:schemeClr val="tx1"/>
                          </a:solidFill>
                          <a:effectLst/>
                        </a:rPr>
                        <a:t>3)	pełnomocnik wnioskodawcy (wymagane pełnomocnictwo załączone do wniosku o przyznanie pomocy);</a:t>
                      </a:r>
                    </a:p>
                    <a:p>
                      <a:pPr>
                        <a:lnSpc>
                          <a:spcPct val="114000"/>
                        </a:lnSpc>
                        <a:spcBef>
                          <a:spcPts val="0"/>
                        </a:spcBef>
                        <a:spcAft>
                          <a:spcPts val="0"/>
                        </a:spcAft>
                        <a:buNone/>
                      </a:pPr>
                      <a:r>
                        <a:rPr lang="pl-PL" sz="1400" b="0" kern="100" dirty="0">
                          <a:solidFill>
                            <a:schemeClr val="tx1"/>
                          </a:solidFill>
                          <a:effectLst/>
                        </a:rPr>
                        <a:t>4)	osoba odpowiedzialna za przygotowanie wniosku o przyznanie pomocy (wymagane upoważnienie wystawione przez wnioskodawcę, załączone do wniosku o przyznanie pomocy).</a:t>
                      </a:r>
                    </a:p>
                    <a:p>
                      <a:pPr>
                        <a:lnSpc>
                          <a:spcPct val="114000"/>
                        </a:lnSpc>
                        <a:spcBef>
                          <a:spcPts val="0"/>
                        </a:spcBef>
                        <a:spcAft>
                          <a:spcPts val="0"/>
                        </a:spcAft>
                        <a:buNone/>
                      </a:pPr>
                      <a:r>
                        <a:rPr lang="pl-PL" sz="1400" b="0" kern="100" dirty="0">
                          <a:solidFill>
                            <a:schemeClr val="tx1"/>
                          </a:solidFill>
                          <a:effectLst/>
                        </a:rPr>
                        <a:t>Kryterium weryfikowane na podstawie listy obecności ze szkolenia oraz dokumentów potwierdzających umocowanie pełnomocnika lub osoby odpowiedzialnej za przygotowanie wniosku o przyznanie pomocy – jeżeli dotyczy</a:t>
                      </a:r>
                    </a:p>
                  </a:txBody>
                  <a:tcPr marL="68580" marR="68580" marT="0" marB="0">
                    <a:solidFill>
                      <a:schemeClr val="bg1"/>
                    </a:solidFill>
                  </a:tcPr>
                </a:tc>
                <a:tc>
                  <a:txBody>
                    <a:bodyPr/>
                    <a:lstStyle/>
                    <a:p>
                      <a:pPr marL="285750" indent="-285750">
                        <a:lnSpc>
                          <a:spcPct val="114000"/>
                        </a:lnSpc>
                        <a:spcBef>
                          <a:spcPts val="0"/>
                        </a:spcBef>
                        <a:spcAft>
                          <a:spcPts val="0"/>
                        </a:spcAft>
                        <a:buFont typeface="Wingdings" panose="05000000000000000000" pitchFamily="2" charset="2"/>
                        <a:buChar char="ü"/>
                      </a:pPr>
                      <a:r>
                        <a:rPr lang="pl-PL" sz="1600" b="1" kern="100" dirty="0">
                          <a:solidFill>
                            <a:schemeClr val="tx1"/>
                          </a:solidFill>
                          <a:effectLst/>
                        </a:rPr>
                        <a:t>2 pkt </a:t>
                      </a:r>
                      <a:r>
                        <a:rPr lang="pl-PL" sz="1600" b="0" kern="100" dirty="0">
                          <a:solidFill>
                            <a:schemeClr val="tx1"/>
                          </a:solidFill>
                          <a:effectLst/>
                        </a:rPr>
                        <a:t>– wnioskodawca brał udział w szkoleniu lub osoba działająca w jego imieniu;</a:t>
                      </a:r>
                    </a:p>
                    <a:p>
                      <a:pPr marL="285750" indent="-285750">
                        <a:lnSpc>
                          <a:spcPct val="114000"/>
                        </a:lnSpc>
                        <a:spcBef>
                          <a:spcPts val="0"/>
                        </a:spcBef>
                        <a:spcAft>
                          <a:spcPts val="0"/>
                        </a:spcAft>
                        <a:buFont typeface="Wingdings" panose="05000000000000000000" pitchFamily="2" charset="2"/>
                        <a:buChar char="ü"/>
                      </a:pPr>
                      <a:r>
                        <a:rPr lang="pl-PL" sz="1600" b="1" kern="100" dirty="0">
                          <a:solidFill>
                            <a:schemeClr val="tx1"/>
                          </a:solidFill>
                          <a:effectLst/>
                        </a:rPr>
                        <a:t>0 pkt </a:t>
                      </a:r>
                      <a:r>
                        <a:rPr lang="pl-PL" sz="1600" b="0" kern="100" dirty="0">
                          <a:solidFill>
                            <a:schemeClr val="tx1"/>
                          </a:solidFill>
                          <a:effectLst/>
                        </a:rPr>
                        <a:t>– wnioskodawca nie brał udział w szkoleniu lub osoba działająca w jego imieniu.</a:t>
                      </a:r>
                    </a:p>
                  </a:txBody>
                  <a:tcPr marL="68580" marR="68580" marT="0" marB="0">
                    <a:solidFill>
                      <a:schemeClr val="bg1"/>
                    </a:solidFill>
                  </a:tcPr>
                </a:tc>
                <a:extLst>
                  <a:ext uri="{0D108BD9-81ED-4DB2-BD59-A6C34878D82A}">
                    <a16:rowId xmlns:a16="http://schemas.microsoft.com/office/drawing/2014/main" val="1963370966"/>
                  </a:ext>
                </a:extLst>
              </a:tr>
            </a:tbl>
          </a:graphicData>
        </a:graphic>
      </p:graphicFrame>
    </p:spTree>
    <p:extLst>
      <p:ext uri="{BB962C8B-B14F-4D97-AF65-F5344CB8AC3E}">
        <p14:creationId xmlns:p14="http://schemas.microsoft.com/office/powerpoint/2010/main" val="125772389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DFC7-CC03-32AB-F071-35EA080B7C5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D1EDD4A-2EE2-8557-1773-98998077A5B0}"/>
              </a:ext>
            </a:extLst>
          </p:cNvPr>
          <p:cNvSpPr>
            <a:spLocks noGrp="1"/>
          </p:cNvSpPr>
          <p:nvPr>
            <p:ph type="title"/>
          </p:nvPr>
        </p:nvSpPr>
        <p:spPr>
          <a:xfrm>
            <a:off x="2895600" y="514351"/>
            <a:ext cx="8610600" cy="942974"/>
          </a:xfrm>
        </p:spPr>
        <p:txBody>
          <a:bodyPr>
            <a:noAutofit/>
          </a:bodyPr>
          <a:lstStyle/>
          <a:p>
            <a:r>
              <a:rPr lang="pl-PL" sz="2800" b="1" cap="none" dirty="0">
                <a:solidFill>
                  <a:srgbClr val="0070C0"/>
                </a:solidFill>
              </a:rPr>
              <a:t>Kryteria wyboru operacji - rankingujące </a:t>
            </a:r>
          </a:p>
        </p:txBody>
      </p:sp>
      <p:sp>
        <p:nvSpPr>
          <p:cNvPr id="6" name="Symbol zastępczy numeru slajdu 5">
            <a:extLst>
              <a:ext uri="{FF2B5EF4-FFF2-40B4-BE49-F238E27FC236}">
                <a16:creationId xmlns:a16="http://schemas.microsoft.com/office/drawing/2014/main" id="{C8C83316-7550-8550-D5E4-304ED36D3B3F}"/>
              </a:ext>
            </a:extLst>
          </p:cNvPr>
          <p:cNvSpPr>
            <a:spLocks noGrp="1"/>
          </p:cNvSpPr>
          <p:nvPr>
            <p:ph type="sldNum" sz="quarter" idx="12"/>
          </p:nvPr>
        </p:nvSpPr>
        <p:spPr/>
        <p:txBody>
          <a:bodyPr/>
          <a:lstStyle/>
          <a:p>
            <a:fld id="{28844951-7827-47D4-8276-7DDE1FA7D85A}" type="slidenum">
              <a:rPr lang="pl-PL" noProof="0" smtClean="0"/>
              <a:pPr/>
              <a:t>51</a:t>
            </a:fld>
            <a:endParaRPr lang="pl-PL" noProof="0" dirty="0"/>
          </a:p>
        </p:txBody>
      </p:sp>
      <p:graphicFrame>
        <p:nvGraphicFramePr>
          <p:cNvPr id="5" name="Tabela 4">
            <a:extLst>
              <a:ext uri="{FF2B5EF4-FFF2-40B4-BE49-F238E27FC236}">
                <a16:creationId xmlns:a16="http://schemas.microsoft.com/office/drawing/2014/main" id="{0F87DA7C-5858-8068-EEAC-81FCB7AC9B75}"/>
              </a:ext>
            </a:extLst>
          </p:cNvPr>
          <p:cNvGraphicFramePr>
            <a:graphicFrameLocks noGrp="1"/>
          </p:cNvGraphicFramePr>
          <p:nvPr>
            <p:extLst>
              <p:ext uri="{D42A27DB-BD31-4B8C-83A1-F6EECF244321}">
                <p14:modId xmlns:p14="http://schemas.microsoft.com/office/powerpoint/2010/main" val="1677654945"/>
              </p:ext>
            </p:extLst>
          </p:nvPr>
        </p:nvGraphicFramePr>
        <p:xfrm>
          <a:off x="643095" y="1323975"/>
          <a:ext cx="11133573" cy="5153025"/>
        </p:xfrm>
        <a:graphic>
          <a:graphicData uri="http://schemas.openxmlformats.org/drawingml/2006/table">
            <a:tbl>
              <a:tblPr firstRow="1" firstCol="1" bandRow="1">
                <a:tableStyleId>{5C22544A-7EE6-4342-B048-85BDC9FD1C3A}</a:tableStyleId>
              </a:tblPr>
              <a:tblGrid>
                <a:gridCol w="1738110">
                  <a:extLst>
                    <a:ext uri="{9D8B030D-6E8A-4147-A177-3AD203B41FA5}">
                      <a16:colId xmlns:a16="http://schemas.microsoft.com/office/drawing/2014/main" val="3035923311"/>
                    </a:ext>
                  </a:extLst>
                </a:gridCol>
                <a:gridCol w="5636966">
                  <a:extLst>
                    <a:ext uri="{9D8B030D-6E8A-4147-A177-3AD203B41FA5}">
                      <a16:colId xmlns:a16="http://schemas.microsoft.com/office/drawing/2014/main" val="1348248061"/>
                    </a:ext>
                  </a:extLst>
                </a:gridCol>
                <a:gridCol w="3758497">
                  <a:extLst>
                    <a:ext uri="{9D8B030D-6E8A-4147-A177-3AD203B41FA5}">
                      <a16:colId xmlns:a16="http://schemas.microsoft.com/office/drawing/2014/main" val="2195271772"/>
                    </a:ext>
                  </a:extLst>
                </a:gridCol>
              </a:tblGrid>
              <a:tr h="5153025">
                <a:tc>
                  <a:txBody>
                    <a:bodyPr/>
                    <a:lstStyle/>
                    <a:p>
                      <a:pPr>
                        <a:lnSpc>
                          <a:spcPct val="114000"/>
                        </a:lnSpc>
                        <a:spcBef>
                          <a:spcPts val="0"/>
                        </a:spcBef>
                        <a:spcAft>
                          <a:spcPts val="0"/>
                        </a:spcAft>
                        <a:buNone/>
                      </a:pPr>
                      <a:r>
                        <a:rPr lang="pl-PL" sz="1600" b="1" kern="100" dirty="0">
                          <a:solidFill>
                            <a:schemeClr val="tx1"/>
                          </a:solidFill>
                          <a:effectLst/>
                        </a:rPr>
                        <a:t>Kryterium 8</a:t>
                      </a:r>
                    </a:p>
                    <a:p>
                      <a:pPr>
                        <a:lnSpc>
                          <a:spcPct val="114000"/>
                        </a:lnSpc>
                        <a:spcBef>
                          <a:spcPts val="0"/>
                        </a:spcBef>
                        <a:spcAft>
                          <a:spcPts val="0"/>
                        </a:spcAft>
                        <a:buNone/>
                      </a:pPr>
                      <a:r>
                        <a:rPr lang="pl-PL" sz="1600" b="1" kern="100" dirty="0">
                          <a:solidFill>
                            <a:schemeClr val="tx1"/>
                          </a:solidFill>
                          <a:effectLst/>
                        </a:rPr>
                        <a:t>Doradztwo Biura LGD</a:t>
                      </a:r>
                      <a:endParaRPr lang="pl-PL"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4000"/>
                        </a:lnSpc>
                        <a:spcBef>
                          <a:spcPts val="0"/>
                        </a:spcBef>
                        <a:spcAft>
                          <a:spcPts val="0"/>
                        </a:spcAft>
                        <a:buNone/>
                      </a:pPr>
                      <a:r>
                        <a:rPr lang="pl-PL" sz="1200" b="0" kern="100" dirty="0">
                          <a:solidFill>
                            <a:schemeClr val="tx1"/>
                          </a:solidFill>
                          <a:effectLst/>
                        </a:rPr>
                        <a:t>Zgodnie z Regulaminem doradztwa świadczonego przez pracowników biura Stowarzyszenia Lokalna Grupa Działania Gmin Dobrzyńskich Region Południe, preferuje się wnioskodawców, którzy korzystali z doradztwa w zakresie przygotowania wniosku o przyznanie pomocy:</a:t>
                      </a:r>
                    </a:p>
                    <a:p>
                      <a:pPr>
                        <a:lnSpc>
                          <a:spcPct val="114000"/>
                        </a:lnSpc>
                        <a:spcBef>
                          <a:spcPts val="0"/>
                        </a:spcBef>
                        <a:spcAft>
                          <a:spcPts val="0"/>
                        </a:spcAft>
                        <a:buNone/>
                      </a:pPr>
                      <a:r>
                        <a:rPr lang="pl-PL" sz="1200" b="0" kern="100" dirty="0">
                          <a:solidFill>
                            <a:schemeClr val="tx1"/>
                          </a:solidFill>
                          <a:effectLst/>
                        </a:rPr>
                        <a:t>1)	wnioskodawca – w przypadku osoby fizycznej prowadzącej działalność gospodarczą;</a:t>
                      </a:r>
                    </a:p>
                    <a:p>
                      <a:pPr>
                        <a:lnSpc>
                          <a:spcPct val="114000"/>
                        </a:lnSpc>
                        <a:spcBef>
                          <a:spcPts val="0"/>
                        </a:spcBef>
                        <a:spcAft>
                          <a:spcPts val="0"/>
                        </a:spcAft>
                        <a:buNone/>
                      </a:pPr>
                      <a:r>
                        <a:rPr lang="pl-PL" sz="1200" b="0" kern="100" dirty="0">
                          <a:solidFill>
                            <a:schemeClr val="tx1"/>
                          </a:solidFill>
                          <a:effectLst/>
                        </a:rPr>
                        <a:t>2)	osoba uprawniona do reprezentowania wnioskodawcy – w przypadku osoby prawnej lub jednostki organizacyjnej posiadającej zdolność prawną;</a:t>
                      </a:r>
                    </a:p>
                    <a:p>
                      <a:pPr>
                        <a:lnSpc>
                          <a:spcPct val="114000"/>
                        </a:lnSpc>
                        <a:spcBef>
                          <a:spcPts val="0"/>
                        </a:spcBef>
                        <a:spcAft>
                          <a:spcPts val="0"/>
                        </a:spcAft>
                        <a:buNone/>
                      </a:pPr>
                      <a:r>
                        <a:rPr lang="pl-PL" sz="1200" b="0" kern="100" dirty="0">
                          <a:solidFill>
                            <a:schemeClr val="tx1"/>
                          </a:solidFill>
                          <a:effectLst/>
                        </a:rPr>
                        <a:t>3)	pełnomocnik wnioskodawcy (wymagane pełnomocnictwo załączone do wniosku o przyznanie pomocy);</a:t>
                      </a:r>
                    </a:p>
                    <a:p>
                      <a:pPr>
                        <a:lnSpc>
                          <a:spcPct val="114000"/>
                        </a:lnSpc>
                        <a:spcBef>
                          <a:spcPts val="0"/>
                        </a:spcBef>
                        <a:spcAft>
                          <a:spcPts val="0"/>
                        </a:spcAft>
                        <a:buNone/>
                      </a:pPr>
                      <a:r>
                        <a:rPr lang="pl-PL" sz="1200" b="0" kern="100" dirty="0">
                          <a:solidFill>
                            <a:schemeClr val="tx1"/>
                          </a:solidFill>
                          <a:effectLst/>
                        </a:rPr>
                        <a:t>4)	osoba odpowiedzialna za przygotowanie wniosku o przyznanie pomocy (wymagane upoważnienie wystawione przez wnioskodawcę, załączone do wniosku o przyznanie pomocy).</a:t>
                      </a:r>
                    </a:p>
                    <a:p>
                      <a:pPr>
                        <a:lnSpc>
                          <a:spcPct val="114000"/>
                        </a:lnSpc>
                        <a:spcBef>
                          <a:spcPts val="0"/>
                        </a:spcBef>
                        <a:spcAft>
                          <a:spcPts val="0"/>
                        </a:spcAft>
                        <a:buNone/>
                      </a:pPr>
                      <a:endParaRPr lang="pl-PL" sz="1200" b="0" kern="100" dirty="0">
                        <a:solidFill>
                          <a:schemeClr val="tx1"/>
                        </a:solidFill>
                        <a:effectLst/>
                      </a:endParaRPr>
                    </a:p>
                    <a:p>
                      <a:pPr>
                        <a:lnSpc>
                          <a:spcPct val="114000"/>
                        </a:lnSpc>
                        <a:spcBef>
                          <a:spcPts val="0"/>
                        </a:spcBef>
                        <a:spcAft>
                          <a:spcPts val="0"/>
                        </a:spcAft>
                        <a:buNone/>
                      </a:pPr>
                      <a:r>
                        <a:rPr lang="pl-PL" sz="1200" b="0" kern="100" dirty="0">
                          <a:solidFill>
                            <a:schemeClr val="tx1"/>
                          </a:solidFill>
                          <a:effectLst/>
                        </a:rPr>
                        <a:t>Doradztwo musi zostać udzielone w okresie od dnia ogłoszenia naboru wniosków na stronie internetowej LGD do ostatniego dnia naboru. Skorzystanie z doradztwa musi być potwierdzone podpisem w Rejestrze doradztwa prowadzonym przez Biuro LGD.</a:t>
                      </a:r>
                    </a:p>
                    <a:p>
                      <a:pPr>
                        <a:lnSpc>
                          <a:spcPct val="114000"/>
                        </a:lnSpc>
                        <a:spcBef>
                          <a:spcPts val="0"/>
                        </a:spcBef>
                        <a:spcAft>
                          <a:spcPts val="0"/>
                        </a:spcAft>
                        <a:buNone/>
                      </a:pPr>
                      <a:endParaRPr lang="pl-PL" sz="1200" b="0" kern="100" dirty="0">
                        <a:solidFill>
                          <a:schemeClr val="tx1"/>
                        </a:solidFill>
                        <a:effectLst/>
                      </a:endParaRPr>
                    </a:p>
                    <a:p>
                      <a:pPr>
                        <a:lnSpc>
                          <a:spcPct val="114000"/>
                        </a:lnSpc>
                        <a:spcBef>
                          <a:spcPts val="0"/>
                        </a:spcBef>
                        <a:spcAft>
                          <a:spcPts val="0"/>
                        </a:spcAft>
                        <a:buNone/>
                      </a:pPr>
                      <a:r>
                        <a:rPr lang="pl-PL" sz="1200" b="0" kern="100" dirty="0">
                          <a:solidFill>
                            <a:schemeClr val="tx1"/>
                          </a:solidFill>
                          <a:effectLst/>
                        </a:rPr>
                        <a:t>Kryterium weryfikowane na podstawie Rejestru doradztwa prowadzonego przez Biuro LGD oraz – w przypadku pełnomocnika lub pracownika – dokumentów potwierdzających ich umocowanie.</a:t>
                      </a:r>
                    </a:p>
                  </a:txBody>
                  <a:tcPr marL="68580" marR="68580" marT="0" marB="0">
                    <a:solidFill>
                      <a:schemeClr val="bg1"/>
                    </a:solidFill>
                  </a:tcPr>
                </a:tc>
                <a:tc>
                  <a:txBody>
                    <a:bodyPr/>
                    <a:lstStyle/>
                    <a:p>
                      <a:pPr marL="285750" indent="-285750">
                        <a:lnSpc>
                          <a:spcPct val="114000"/>
                        </a:lnSpc>
                        <a:spcBef>
                          <a:spcPts val="0"/>
                        </a:spcBef>
                        <a:spcAft>
                          <a:spcPts val="0"/>
                        </a:spcAft>
                        <a:buFont typeface="Wingdings" panose="05000000000000000000" pitchFamily="2" charset="2"/>
                        <a:buChar char="ü"/>
                      </a:pPr>
                      <a:r>
                        <a:rPr lang="pl-PL" sz="1600" b="1" kern="100" dirty="0">
                          <a:solidFill>
                            <a:schemeClr val="tx1"/>
                          </a:solidFill>
                          <a:effectLst/>
                        </a:rPr>
                        <a:t>2 pkt </a:t>
                      </a:r>
                      <a:r>
                        <a:rPr lang="pl-PL" sz="1600" b="0" kern="100" dirty="0">
                          <a:solidFill>
                            <a:schemeClr val="tx1"/>
                          </a:solidFill>
                          <a:effectLst/>
                        </a:rPr>
                        <a:t>– wnioskodawca korzystał z doradztwa lub osoba działająca w jego imieniu; </a:t>
                      </a:r>
                    </a:p>
                    <a:p>
                      <a:pPr marL="285750" indent="-285750">
                        <a:lnSpc>
                          <a:spcPct val="114000"/>
                        </a:lnSpc>
                        <a:spcBef>
                          <a:spcPts val="0"/>
                        </a:spcBef>
                        <a:spcAft>
                          <a:spcPts val="0"/>
                        </a:spcAft>
                        <a:buFont typeface="Wingdings" panose="05000000000000000000" pitchFamily="2" charset="2"/>
                        <a:buChar char="ü"/>
                      </a:pPr>
                      <a:r>
                        <a:rPr lang="pl-PL" sz="1600" b="1" kern="100" dirty="0">
                          <a:solidFill>
                            <a:schemeClr val="tx1"/>
                          </a:solidFill>
                          <a:effectLst/>
                        </a:rPr>
                        <a:t>0 pkt </a:t>
                      </a:r>
                      <a:r>
                        <a:rPr lang="pl-PL" sz="1600" b="0" kern="100" dirty="0">
                          <a:solidFill>
                            <a:schemeClr val="tx1"/>
                          </a:solidFill>
                          <a:effectLst/>
                        </a:rPr>
                        <a:t>– wnioskodawca nie korzystał z doradztwa lub osoba działająca w jego imieniu.</a:t>
                      </a:r>
                    </a:p>
                    <a:p>
                      <a:pPr>
                        <a:lnSpc>
                          <a:spcPct val="114000"/>
                        </a:lnSpc>
                        <a:spcBef>
                          <a:spcPts val="0"/>
                        </a:spcBef>
                        <a:spcAft>
                          <a:spcPts val="0"/>
                        </a:spcAft>
                        <a:buNone/>
                      </a:pPr>
                      <a:r>
                        <a:rPr lang="pl-PL" sz="1600" b="0" kern="100" dirty="0">
                          <a:solidFill>
                            <a:schemeClr val="tx1"/>
                          </a:solidFill>
                          <a:effectLst/>
                        </a:rPr>
                        <a:t>.</a:t>
                      </a:r>
                    </a:p>
                  </a:txBody>
                  <a:tcPr marL="68580" marR="68580" marT="0" marB="0">
                    <a:solidFill>
                      <a:schemeClr val="bg1"/>
                    </a:solidFill>
                  </a:tcPr>
                </a:tc>
                <a:extLst>
                  <a:ext uri="{0D108BD9-81ED-4DB2-BD59-A6C34878D82A}">
                    <a16:rowId xmlns:a16="http://schemas.microsoft.com/office/drawing/2014/main" val="1963370966"/>
                  </a:ext>
                </a:extLst>
              </a:tr>
            </a:tbl>
          </a:graphicData>
        </a:graphic>
      </p:graphicFrame>
    </p:spTree>
    <p:extLst>
      <p:ext uri="{BB962C8B-B14F-4D97-AF65-F5344CB8AC3E}">
        <p14:creationId xmlns:p14="http://schemas.microsoft.com/office/powerpoint/2010/main" val="95560718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38059-B556-566E-5F2D-E8642AD2489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C2C765E-DCDC-CAC1-02CA-830A0EAE2A56}"/>
              </a:ext>
            </a:extLst>
          </p:cNvPr>
          <p:cNvSpPr>
            <a:spLocks noGrp="1"/>
          </p:cNvSpPr>
          <p:nvPr>
            <p:ph type="ctrTitle"/>
          </p:nvPr>
        </p:nvSpPr>
        <p:spPr/>
        <p:txBody>
          <a:bodyPr>
            <a:normAutofit/>
          </a:bodyPr>
          <a:lstStyle/>
          <a:p>
            <a:r>
              <a:rPr lang="pl-PL" sz="3600" b="1" cap="none" dirty="0">
                <a:solidFill>
                  <a:srgbClr val="00B050"/>
                </a:solidFill>
              </a:rPr>
              <a:t>Zasady wypełnienia wniosku o przyznanie pomocy i wymagane załączniki. </a:t>
            </a:r>
          </a:p>
        </p:txBody>
      </p:sp>
      <p:sp>
        <p:nvSpPr>
          <p:cNvPr id="5" name="Podtytuł 4">
            <a:extLst>
              <a:ext uri="{FF2B5EF4-FFF2-40B4-BE49-F238E27FC236}">
                <a16:creationId xmlns:a16="http://schemas.microsoft.com/office/drawing/2014/main" id="{415CE723-CB5B-64E9-B6A2-771A8DE334F0}"/>
              </a:ext>
            </a:extLst>
          </p:cNvPr>
          <p:cNvSpPr>
            <a:spLocks noGrp="1"/>
          </p:cNvSpPr>
          <p:nvPr>
            <p:ph type="subTitle" idx="1"/>
          </p:nvPr>
        </p:nvSpPr>
        <p:spPr/>
        <p:txBody>
          <a:bodyPr/>
          <a:lstStyle/>
          <a:p>
            <a:endParaRPr lang="pl-PL"/>
          </a:p>
        </p:txBody>
      </p:sp>
      <p:pic>
        <p:nvPicPr>
          <p:cNvPr id="6" name="Obraz 5">
            <a:extLst>
              <a:ext uri="{FF2B5EF4-FFF2-40B4-BE49-F238E27FC236}">
                <a16:creationId xmlns:a16="http://schemas.microsoft.com/office/drawing/2014/main" id="{361B02CA-F9A6-E14B-F2C3-2313D298B06D}"/>
              </a:ext>
            </a:extLst>
          </p:cNvPr>
          <p:cNvPicPr>
            <a:picLocks noChangeAspect="1"/>
          </p:cNvPicPr>
          <p:nvPr/>
        </p:nvPicPr>
        <p:blipFill>
          <a:blip r:embed="rId2"/>
          <a:stretch>
            <a:fillRect/>
          </a:stretch>
        </p:blipFill>
        <p:spPr>
          <a:xfrm>
            <a:off x="0" y="0"/>
            <a:ext cx="12192000" cy="1502494"/>
          </a:xfrm>
          <a:prstGeom prst="rect">
            <a:avLst/>
          </a:prstGeom>
        </p:spPr>
      </p:pic>
    </p:spTree>
    <p:extLst>
      <p:ext uri="{BB962C8B-B14F-4D97-AF65-F5344CB8AC3E}">
        <p14:creationId xmlns:p14="http://schemas.microsoft.com/office/powerpoint/2010/main" val="177485815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A6F81-DC8C-06B2-0C98-5F09CB92D19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F124BE3-7D29-6B6D-A09E-ADB5CFFEFF93}"/>
              </a:ext>
            </a:extLst>
          </p:cNvPr>
          <p:cNvSpPr>
            <a:spLocks noGrp="1"/>
          </p:cNvSpPr>
          <p:nvPr>
            <p:ph type="title"/>
          </p:nvPr>
        </p:nvSpPr>
        <p:spPr/>
        <p:txBody>
          <a:bodyPr>
            <a:noAutofit/>
          </a:bodyPr>
          <a:lstStyle/>
          <a:p>
            <a:r>
              <a:rPr lang="pl-PL" sz="2800" b="1" cap="none" dirty="0">
                <a:solidFill>
                  <a:srgbClr val="0070C0"/>
                </a:solidFill>
              </a:rPr>
              <a:t>Wniosek o przyznanie pomocy w systemie PUE ARiMR</a:t>
            </a:r>
          </a:p>
        </p:txBody>
      </p:sp>
      <p:sp>
        <p:nvSpPr>
          <p:cNvPr id="7" name="Symbol zastępczy zawartości 6">
            <a:extLst>
              <a:ext uri="{FF2B5EF4-FFF2-40B4-BE49-F238E27FC236}">
                <a16:creationId xmlns:a16="http://schemas.microsoft.com/office/drawing/2014/main" id="{F25AB244-EA30-4DA5-A505-BD688194636E}"/>
              </a:ext>
            </a:extLst>
          </p:cNvPr>
          <p:cNvSpPr>
            <a:spLocks noGrp="1"/>
          </p:cNvSpPr>
          <p:nvPr>
            <p:ph idx="1"/>
          </p:nvPr>
        </p:nvSpPr>
        <p:spPr/>
        <p:txBody>
          <a:bodyPr/>
          <a:lstStyle/>
          <a:p>
            <a:pPr marL="0" indent="0">
              <a:buNone/>
            </a:pPr>
            <a:r>
              <a:rPr lang="pl-PL" dirty="0"/>
              <a:t>Sposób logowania się, utworzenia konta oraz sytuacji powodującej konieczność odblokowania konta opisane zostało szczegółowo w </a:t>
            </a:r>
            <a:br>
              <a:rPr lang="pl-PL" dirty="0"/>
            </a:br>
            <a:r>
              <a:rPr lang="pl-PL" b="1" dirty="0"/>
              <a:t>„Instrukcji logowania Platformy Usług Elektronicznych”, </a:t>
            </a:r>
            <a:r>
              <a:rPr lang="pl-PL" dirty="0"/>
              <a:t>dostępne pod adresem Platforma Usług Elektronicznych - Agencja Restrukturyzacji i Modernizacji Rolnictwa - Portal Gov.pl (</a:t>
            </a:r>
            <a:r>
              <a:rPr lang="pl-PL" dirty="0">
                <a:hlinkClick r:id="rId2"/>
              </a:rPr>
              <a:t>www.gov.pl</a:t>
            </a:r>
            <a:r>
              <a:rPr lang="pl-PL" dirty="0"/>
              <a:t>).</a:t>
            </a:r>
          </a:p>
          <a:p>
            <a:pPr marL="0" indent="0">
              <a:buNone/>
            </a:pPr>
            <a:endParaRPr lang="pl-PL" dirty="0"/>
          </a:p>
          <a:p>
            <a:pPr marL="0" indent="0">
              <a:buNone/>
            </a:pPr>
            <a:r>
              <a:rPr lang="pl-PL" dirty="0">
                <a:solidFill>
                  <a:srgbClr val="0070C0"/>
                </a:solidFill>
              </a:rPr>
              <a:t>/dalsza prezentacja na platformie PUE ARiMR/</a:t>
            </a:r>
          </a:p>
        </p:txBody>
      </p:sp>
      <p:sp>
        <p:nvSpPr>
          <p:cNvPr id="6" name="Symbol zastępczy numeru slajdu 5">
            <a:extLst>
              <a:ext uri="{FF2B5EF4-FFF2-40B4-BE49-F238E27FC236}">
                <a16:creationId xmlns:a16="http://schemas.microsoft.com/office/drawing/2014/main" id="{A7298C2C-85B8-74DA-25EA-553593A5815F}"/>
              </a:ext>
            </a:extLst>
          </p:cNvPr>
          <p:cNvSpPr>
            <a:spLocks noGrp="1"/>
          </p:cNvSpPr>
          <p:nvPr>
            <p:ph type="sldNum" sz="quarter" idx="12"/>
          </p:nvPr>
        </p:nvSpPr>
        <p:spPr/>
        <p:txBody>
          <a:bodyPr/>
          <a:lstStyle/>
          <a:p>
            <a:fld id="{28844951-7827-47D4-8276-7DDE1FA7D85A}" type="slidenum">
              <a:rPr lang="pl-PL" noProof="0" smtClean="0"/>
              <a:pPr/>
              <a:t>53</a:t>
            </a:fld>
            <a:endParaRPr lang="pl-PL" noProof="0" dirty="0"/>
          </a:p>
        </p:txBody>
      </p:sp>
    </p:spTree>
    <p:extLst>
      <p:ext uri="{BB962C8B-B14F-4D97-AF65-F5344CB8AC3E}">
        <p14:creationId xmlns:p14="http://schemas.microsoft.com/office/powerpoint/2010/main" val="158192370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FE81C-88A2-DF13-B92D-3DA0F74B03C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EAD4044-54F1-C6B6-9DBA-58D081530F53}"/>
              </a:ext>
            </a:extLst>
          </p:cNvPr>
          <p:cNvSpPr>
            <a:spLocks noGrp="1"/>
          </p:cNvSpPr>
          <p:nvPr>
            <p:ph type="title"/>
          </p:nvPr>
        </p:nvSpPr>
        <p:spPr>
          <a:xfrm>
            <a:off x="1721796" y="764373"/>
            <a:ext cx="9784404" cy="915137"/>
          </a:xfrm>
        </p:spPr>
        <p:txBody>
          <a:bodyPr>
            <a:noAutofit/>
          </a:bodyPr>
          <a:lstStyle/>
          <a:p>
            <a:r>
              <a:rPr lang="pl-PL" sz="2800" b="1" cap="none" dirty="0">
                <a:solidFill>
                  <a:srgbClr val="0070C0"/>
                </a:solidFill>
              </a:rPr>
              <a:t>Załączniki do wniosku o przyznanie pomocy -1 </a:t>
            </a:r>
          </a:p>
        </p:txBody>
      </p:sp>
      <p:sp>
        <p:nvSpPr>
          <p:cNvPr id="6" name="Symbol zastępczy numeru slajdu 5">
            <a:extLst>
              <a:ext uri="{FF2B5EF4-FFF2-40B4-BE49-F238E27FC236}">
                <a16:creationId xmlns:a16="http://schemas.microsoft.com/office/drawing/2014/main" id="{F956554E-F7EF-EC0D-01EB-ABDD114CDCFD}"/>
              </a:ext>
            </a:extLst>
          </p:cNvPr>
          <p:cNvSpPr>
            <a:spLocks noGrp="1"/>
          </p:cNvSpPr>
          <p:nvPr>
            <p:ph type="sldNum" sz="quarter" idx="12"/>
          </p:nvPr>
        </p:nvSpPr>
        <p:spPr/>
        <p:txBody>
          <a:bodyPr/>
          <a:lstStyle/>
          <a:p>
            <a:fld id="{28844951-7827-47D4-8276-7DDE1FA7D85A}" type="slidenum">
              <a:rPr lang="pl-PL" noProof="0" smtClean="0"/>
              <a:pPr/>
              <a:t>54</a:t>
            </a:fld>
            <a:endParaRPr lang="pl-PL" noProof="0" dirty="0"/>
          </a:p>
        </p:txBody>
      </p:sp>
      <p:sp>
        <p:nvSpPr>
          <p:cNvPr id="4" name="pole tekstowe 3">
            <a:extLst>
              <a:ext uri="{FF2B5EF4-FFF2-40B4-BE49-F238E27FC236}">
                <a16:creationId xmlns:a16="http://schemas.microsoft.com/office/drawing/2014/main" id="{08B74BB3-4AB2-C471-305D-05C5299A9824}"/>
              </a:ext>
            </a:extLst>
          </p:cNvPr>
          <p:cNvSpPr txBox="1"/>
          <p:nvPr/>
        </p:nvSpPr>
        <p:spPr>
          <a:xfrm>
            <a:off x="432881" y="1938358"/>
            <a:ext cx="10603149" cy="2906758"/>
          </a:xfrm>
          <a:prstGeom prst="rect">
            <a:avLst/>
          </a:prstGeom>
          <a:noFill/>
        </p:spPr>
        <p:txBody>
          <a:bodyPr wrap="square">
            <a:spAutoFit/>
          </a:bodyPr>
          <a:lstStyle/>
          <a:p>
            <a:pPr>
              <a:lnSpc>
                <a:spcPct val="114000"/>
              </a:lnSpc>
            </a:pPr>
            <a:r>
              <a:rPr lang="pl-PL" dirty="0"/>
              <a:t>Załączniki do wniosku o przyznanie pomocy lub innego pisma </a:t>
            </a:r>
            <a:r>
              <a:rPr lang="pl-PL" b="1" dirty="0"/>
              <a:t>dołącza się jako dokumenty utworzone za pomocą PUE</a:t>
            </a:r>
            <a:r>
              <a:rPr lang="pl-PL" dirty="0"/>
              <a:t>, a w przypadku, gdy stanowią dokumenty wymagające opatrzenia podpisem przez osobę trzecią, dołącza się je w postaci elektronicznej jako:</a:t>
            </a:r>
          </a:p>
          <a:p>
            <a:pPr marL="342900" indent="-342900">
              <a:lnSpc>
                <a:spcPct val="114000"/>
              </a:lnSpc>
              <a:buFont typeface="+mj-lt"/>
              <a:buAutoNum type="arabicPeriod"/>
            </a:pPr>
            <a:r>
              <a:rPr lang="pl-PL" dirty="0"/>
              <a:t>dokumenty opatrzone przez tę osobę kwalifikowanym podpisem elektronicznym, podpisem osobistym albo podpisem zaufanym, albo</a:t>
            </a:r>
          </a:p>
          <a:p>
            <a:pPr marL="342900" indent="-342900">
              <a:lnSpc>
                <a:spcPct val="114000"/>
              </a:lnSpc>
              <a:buFont typeface="+mj-lt"/>
              <a:buAutoNum type="arabicPeriod"/>
            </a:pPr>
            <a:r>
              <a:rPr lang="pl-PL" dirty="0"/>
              <a:t>elektroniczne kopie dokumentów sporządzonych w postaci papierowej i opatrzonych przez tę osobę podpisem własnoręcznym, zapisane w formacie określonym w przepisach wydanych na podstawie art. 18 pkt 3 ustawy o informatyzacji działalności podmiotów realizujących zadania publiczne.</a:t>
            </a:r>
            <a:endParaRPr lang="pl-PL" sz="2000" dirty="0">
              <a:latin typeface="+mj-lt"/>
            </a:endParaRPr>
          </a:p>
        </p:txBody>
      </p:sp>
    </p:spTree>
    <p:extLst>
      <p:ext uri="{BB962C8B-B14F-4D97-AF65-F5344CB8AC3E}">
        <p14:creationId xmlns:p14="http://schemas.microsoft.com/office/powerpoint/2010/main" val="194594277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91805-613C-DB82-0D2F-118941581F2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1078783-E104-96BE-CD95-F2201747AC11}"/>
              </a:ext>
            </a:extLst>
          </p:cNvPr>
          <p:cNvSpPr>
            <a:spLocks noGrp="1"/>
          </p:cNvSpPr>
          <p:nvPr>
            <p:ph type="title"/>
          </p:nvPr>
        </p:nvSpPr>
        <p:spPr>
          <a:xfrm>
            <a:off x="1721796" y="764373"/>
            <a:ext cx="9784404" cy="915137"/>
          </a:xfrm>
        </p:spPr>
        <p:txBody>
          <a:bodyPr>
            <a:noAutofit/>
          </a:bodyPr>
          <a:lstStyle/>
          <a:p>
            <a:r>
              <a:rPr lang="pl-PL" sz="2800" b="1" cap="none" dirty="0">
                <a:solidFill>
                  <a:srgbClr val="0070C0"/>
                </a:solidFill>
              </a:rPr>
              <a:t>Załączniki do wniosku o przyznanie pomocy – 2 </a:t>
            </a:r>
          </a:p>
        </p:txBody>
      </p:sp>
      <p:sp>
        <p:nvSpPr>
          <p:cNvPr id="6" name="Symbol zastępczy numeru slajdu 5">
            <a:extLst>
              <a:ext uri="{FF2B5EF4-FFF2-40B4-BE49-F238E27FC236}">
                <a16:creationId xmlns:a16="http://schemas.microsoft.com/office/drawing/2014/main" id="{0CA605C6-9E3C-8DE0-2327-95C610D2E1A9}"/>
              </a:ext>
            </a:extLst>
          </p:cNvPr>
          <p:cNvSpPr>
            <a:spLocks noGrp="1"/>
          </p:cNvSpPr>
          <p:nvPr>
            <p:ph type="sldNum" sz="quarter" idx="12"/>
          </p:nvPr>
        </p:nvSpPr>
        <p:spPr/>
        <p:txBody>
          <a:bodyPr/>
          <a:lstStyle/>
          <a:p>
            <a:fld id="{28844951-7827-47D4-8276-7DDE1FA7D85A}" type="slidenum">
              <a:rPr lang="pl-PL" noProof="0" smtClean="0"/>
              <a:pPr/>
              <a:t>55</a:t>
            </a:fld>
            <a:endParaRPr lang="pl-PL" noProof="0" dirty="0"/>
          </a:p>
        </p:txBody>
      </p:sp>
      <p:sp>
        <p:nvSpPr>
          <p:cNvPr id="4" name="pole tekstowe 3">
            <a:extLst>
              <a:ext uri="{FF2B5EF4-FFF2-40B4-BE49-F238E27FC236}">
                <a16:creationId xmlns:a16="http://schemas.microsoft.com/office/drawing/2014/main" id="{2A2CB925-EB64-CEE9-D420-E27D4FD3E74A}"/>
              </a:ext>
            </a:extLst>
          </p:cNvPr>
          <p:cNvSpPr txBox="1"/>
          <p:nvPr/>
        </p:nvSpPr>
        <p:spPr>
          <a:xfrm>
            <a:off x="432881" y="1938358"/>
            <a:ext cx="10603149" cy="2868414"/>
          </a:xfrm>
          <a:prstGeom prst="rect">
            <a:avLst/>
          </a:prstGeom>
          <a:noFill/>
        </p:spPr>
        <p:txBody>
          <a:bodyPr wrap="square">
            <a:spAutoFit/>
          </a:bodyPr>
          <a:lstStyle/>
          <a:p>
            <a:pPr>
              <a:lnSpc>
                <a:spcPct val="114000"/>
              </a:lnSpc>
            </a:pPr>
            <a:r>
              <a:rPr lang="pl-PL" sz="2000" dirty="0"/>
              <a:t>W przypadku, jeśli dokumenty załączane do wniosku są </a:t>
            </a:r>
            <a:r>
              <a:rPr lang="pl-PL" sz="2000" b="1" dirty="0"/>
              <a:t>sporządzone w języku obcym</a:t>
            </a:r>
            <a:r>
              <a:rPr lang="pl-PL" sz="2000" dirty="0"/>
              <a:t>, Wnioskodawca jest zobowiązany przekazać do LGD/SW oryginały </a:t>
            </a:r>
            <a:r>
              <a:rPr lang="pl-PL" sz="2000" b="1" dirty="0"/>
              <a:t>tłumaczeń</a:t>
            </a:r>
            <a:r>
              <a:rPr lang="pl-PL" sz="2000" dirty="0"/>
              <a:t> danych dokumentów na język polski, </a:t>
            </a:r>
            <a:r>
              <a:rPr lang="pl-PL" sz="2000" b="1" dirty="0"/>
              <a:t>dokonanych przez tłumacza przysięgłego</a:t>
            </a:r>
            <a:r>
              <a:rPr lang="pl-PL" sz="2000" dirty="0"/>
              <a:t>. Na sporządzonych tłumaczeniach i odpisach dokumentów powinien figurować zapis, czy zostały one sporządzone z oryginałów, czy też z tłumaczeń lub odpisów dokumentów oraz czy</a:t>
            </a:r>
          </a:p>
          <a:p>
            <a:pPr>
              <a:lnSpc>
                <a:spcPct val="114000"/>
              </a:lnSpc>
            </a:pPr>
            <a:r>
              <a:rPr lang="pl-PL" sz="2000" dirty="0"/>
              <a:t>tłumaczenie lub odpis jest poświadczony i przez kogo, stosownie do art. 18 ust. 2 ustawy z dnia 25 listopada 2004 r. o zawodzie tłumacza przysięgłego.</a:t>
            </a:r>
            <a:endParaRPr lang="pl-PL" sz="2000" dirty="0">
              <a:latin typeface="+mj-lt"/>
            </a:endParaRPr>
          </a:p>
        </p:txBody>
      </p:sp>
    </p:spTree>
    <p:extLst>
      <p:ext uri="{BB962C8B-B14F-4D97-AF65-F5344CB8AC3E}">
        <p14:creationId xmlns:p14="http://schemas.microsoft.com/office/powerpoint/2010/main" val="123809260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549FE-A61B-5F95-68D1-84D4EA22CDD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2E41977-BD5D-968B-DC8C-73F1735E8398}"/>
              </a:ext>
            </a:extLst>
          </p:cNvPr>
          <p:cNvSpPr>
            <a:spLocks noGrp="1"/>
          </p:cNvSpPr>
          <p:nvPr>
            <p:ph type="title"/>
          </p:nvPr>
        </p:nvSpPr>
        <p:spPr>
          <a:xfrm>
            <a:off x="1721796" y="381001"/>
            <a:ext cx="9784404" cy="971549"/>
          </a:xfrm>
        </p:spPr>
        <p:txBody>
          <a:bodyPr>
            <a:noAutofit/>
          </a:bodyPr>
          <a:lstStyle/>
          <a:p>
            <a:r>
              <a:rPr lang="pl-PL" sz="2800" b="1" cap="none" dirty="0">
                <a:solidFill>
                  <a:srgbClr val="0070C0"/>
                </a:solidFill>
              </a:rPr>
              <a:t>Załączniki do wniosku o przyznanie pomocy - 3</a:t>
            </a:r>
          </a:p>
        </p:txBody>
      </p:sp>
      <p:sp>
        <p:nvSpPr>
          <p:cNvPr id="6" name="Symbol zastępczy numeru slajdu 5">
            <a:extLst>
              <a:ext uri="{FF2B5EF4-FFF2-40B4-BE49-F238E27FC236}">
                <a16:creationId xmlns:a16="http://schemas.microsoft.com/office/drawing/2014/main" id="{5CDA2A9E-0666-4A14-3CEF-22EC5D35E693}"/>
              </a:ext>
            </a:extLst>
          </p:cNvPr>
          <p:cNvSpPr>
            <a:spLocks noGrp="1"/>
          </p:cNvSpPr>
          <p:nvPr>
            <p:ph type="sldNum" sz="quarter" idx="12"/>
          </p:nvPr>
        </p:nvSpPr>
        <p:spPr/>
        <p:txBody>
          <a:bodyPr/>
          <a:lstStyle/>
          <a:p>
            <a:fld id="{28844951-7827-47D4-8276-7DDE1FA7D85A}" type="slidenum">
              <a:rPr lang="pl-PL" noProof="0" smtClean="0"/>
              <a:pPr/>
              <a:t>56</a:t>
            </a:fld>
            <a:endParaRPr lang="pl-PL" noProof="0" dirty="0"/>
          </a:p>
        </p:txBody>
      </p:sp>
      <p:sp>
        <p:nvSpPr>
          <p:cNvPr id="4" name="pole tekstowe 3">
            <a:extLst>
              <a:ext uri="{FF2B5EF4-FFF2-40B4-BE49-F238E27FC236}">
                <a16:creationId xmlns:a16="http://schemas.microsoft.com/office/drawing/2014/main" id="{9D6F0032-E682-3F5D-90F2-C0103C4694CD}"/>
              </a:ext>
            </a:extLst>
          </p:cNvPr>
          <p:cNvSpPr txBox="1"/>
          <p:nvPr/>
        </p:nvSpPr>
        <p:spPr>
          <a:xfrm>
            <a:off x="432881" y="1938358"/>
            <a:ext cx="10603149" cy="5715988"/>
          </a:xfrm>
          <a:prstGeom prst="rect">
            <a:avLst/>
          </a:prstGeom>
          <a:noFill/>
        </p:spPr>
        <p:txBody>
          <a:bodyPr wrap="square">
            <a:spAutoFit/>
          </a:bodyPr>
          <a:lstStyle/>
          <a:p>
            <a:pPr marL="285750" indent="-285750" algn="just" rtl="0" eaLnBrk="1" fontAlgn="ctr" latinLnBrk="0" hangingPunct="1">
              <a:lnSpc>
                <a:spcPct val="115000"/>
              </a:lnSpc>
              <a:buFont typeface="Wingdings" panose="05000000000000000000" pitchFamily="2" charset="2"/>
              <a:buChar char="ü"/>
            </a:pPr>
            <a:r>
              <a:rPr lang="pl-PL"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Upoważnienie dla osoby reprezentującej do złożenia w imieniu wnioskodawcy wniosku i wykonywania innych czynności w toku ubiegania się o przyznanie pomocy, sporządzone przez inne osoby uprawnione do reprezentacji tego podmiotu – w przypadku ubiegania się o pomoc przez osobę prawną lub jednostkę organizacyjną nieposiadającą osobowości prawnej, jeżeli reprezentacja jest wieloosobowa.</a:t>
            </a:r>
            <a:endParaRPr lang="pl-PL" b="0" i="0" u="none" strike="noStrike" dirty="0">
              <a:effectLst/>
              <a:latin typeface="Arial" panose="020B0604020202020204" pitchFamily="34" charset="0"/>
            </a:endParaRPr>
          </a:p>
          <a:p>
            <a:pPr marL="285750" indent="-285750" algn="just" rtl="0" eaLnBrk="1" fontAlgn="ctr" latinLnBrk="0" hangingPunct="1">
              <a:lnSpc>
                <a:spcPct val="115000"/>
              </a:lnSpc>
              <a:buFont typeface="Wingdings" panose="05000000000000000000" pitchFamily="2" charset="2"/>
              <a:buChar char="ü"/>
            </a:pPr>
            <a:r>
              <a:rPr lang="pl-PL"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Pełnomocnictwo – w przypadku, gdy zostało udzielone innej osobie niż podczas składania wniosku o przyznanie pomocy</a:t>
            </a:r>
            <a:endParaRPr lang="pl-PL" b="0" i="0" u="none" strike="noStrike" dirty="0">
              <a:effectLst/>
              <a:latin typeface="Arial" panose="020B0604020202020204" pitchFamily="34" charset="0"/>
            </a:endParaRPr>
          </a:p>
          <a:p>
            <a:pPr marL="285750" indent="-285750" algn="just" rtl="0" eaLnBrk="1" fontAlgn="ctr" latinLnBrk="0" hangingPunct="1">
              <a:lnSpc>
                <a:spcPct val="115000"/>
              </a:lnSpc>
              <a:buFont typeface="Wingdings" panose="05000000000000000000" pitchFamily="2" charset="2"/>
              <a:buChar char="ü"/>
            </a:pPr>
            <a:r>
              <a:rPr lang="pl-PL"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Dokumenty potwierdzające posiadanie tytułu prawnego do nieruchomości lub wskazany został numer KW</a:t>
            </a:r>
            <a:endParaRPr lang="pl-PL" b="0" i="0" u="none" strike="noStrike" dirty="0">
              <a:effectLst/>
              <a:latin typeface="Arial" panose="020B0604020202020204" pitchFamily="34" charset="0"/>
            </a:endParaRPr>
          </a:p>
          <a:p>
            <a:pPr marL="285750" indent="-285750" algn="just" rtl="0" eaLnBrk="1" fontAlgn="ctr" latinLnBrk="0" hangingPunct="1">
              <a:lnSpc>
                <a:spcPct val="115000"/>
              </a:lnSpc>
              <a:buFont typeface="Wingdings" panose="05000000000000000000" pitchFamily="2" charset="2"/>
              <a:buChar char="ü"/>
            </a:pPr>
            <a:r>
              <a:rPr lang="pl-PL"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Oświadczenie właściciela(i) lub współwłaściciela(i) lub posiadacza(-y) lub współposiadacza (-y) nieruchomości, że wyraża(ją) on(i) zgodę na realizację operacji, jeżeli operacja jest realizowana na terenie nieruchomości będącej w posiadaniu zależnym lub będącej przedmiotem współwłasności </a:t>
            </a:r>
            <a:endParaRPr lang="pl-PL" b="0" i="0" u="none" strike="noStrike" dirty="0">
              <a:effectLst/>
              <a:latin typeface="Arial" panose="020B0604020202020204" pitchFamily="34" charset="0"/>
            </a:endParaRPr>
          </a:p>
          <a:p>
            <a:pPr marL="285750" indent="-285750" algn="just" rtl="0" eaLnBrk="1" fontAlgn="ctr" latinLnBrk="0" hangingPunct="1">
              <a:lnSpc>
                <a:spcPct val="115000"/>
              </a:lnSpc>
              <a:buFont typeface="Wingdings" panose="05000000000000000000" pitchFamily="2" charset="2"/>
              <a:buChar char="ü"/>
            </a:pPr>
            <a:r>
              <a:rPr lang="en-US" b="0" i="0" u="none" strike="noStrike"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Oświadczenie</a:t>
            </a:r>
            <a:r>
              <a:rPr lang="en-US"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 </a:t>
            </a:r>
            <a:r>
              <a:rPr lang="en-US" b="0" i="0" u="none" strike="noStrike"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kwalifikowalności</a:t>
            </a:r>
            <a:r>
              <a:rPr lang="en-US"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VAT </a:t>
            </a:r>
            <a:endParaRPr lang="pl-PL" b="0" i="0" u="none" strike="noStrike" dirty="0">
              <a:effectLst/>
              <a:latin typeface="Arial" panose="020B0604020202020204" pitchFamily="34" charset="0"/>
            </a:endParaRPr>
          </a:p>
          <a:p>
            <a:pPr marL="285750" indent="-285750" algn="just" rtl="0" eaLnBrk="1" fontAlgn="ctr" latinLnBrk="0" hangingPunct="1">
              <a:lnSpc>
                <a:spcPct val="115000"/>
              </a:lnSpc>
              <a:buFont typeface="Wingdings" panose="05000000000000000000" pitchFamily="2" charset="2"/>
              <a:buChar char="ü"/>
            </a:pPr>
            <a:r>
              <a:rPr lang="pl-PL"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Informacja o numerze rachunku bankowego lub rachunku w spółdzielczej kasie oszczędnościowo-kredytowej</a:t>
            </a:r>
            <a:endParaRPr lang="pl-PL" b="0" i="0" u="none" strike="noStrike" dirty="0">
              <a:effectLst/>
              <a:latin typeface="Arial" panose="020B0604020202020204" pitchFamily="34" charset="0"/>
            </a:endParaRPr>
          </a:p>
          <a:p>
            <a:br>
              <a:rPr lang="pl-PL" sz="2200" dirty="0"/>
            </a:br>
            <a:endParaRPr lang="pl-PL" sz="2200" dirty="0"/>
          </a:p>
          <a:p>
            <a:pPr>
              <a:lnSpc>
                <a:spcPct val="114000"/>
              </a:lnSpc>
            </a:pPr>
            <a:endParaRPr lang="pl-PL" sz="2200" dirty="0"/>
          </a:p>
          <a:p>
            <a:pPr>
              <a:lnSpc>
                <a:spcPct val="114000"/>
              </a:lnSpc>
            </a:pPr>
            <a:endParaRPr lang="pl-PL" sz="2200" dirty="0"/>
          </a:p>
          <a:p>
            <a:pPr>
              <a:lnSpc>
                <a:spcPct val="114000"/>
              </a:lnSpc>
            </a:pPr>
            <a:endParaRPr lang="pl-PL" sz="2200" spc="-30" dirty="0">
              <a:ea typeface="Calibri" panose="020F0502020204030204" pitchFamily="34" charset="0"/>
            </a:endParaRPr>
          </a:p>
        </p:txBody>
      </p:sp>
    </p:spTree>
    <p:extLst>
      <p:ext uri="{BB962C8B-B14F-4D97-AF65-F5344CB8AC3E}">
        <p14:creationId xmlns:p14="http://schemas.microsoft.com/office/powerpoint/2010/main" val="31506955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05927-B215-2CBA-3C6A-D8D68BE65EE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83AC19B-D8E3-698D-0A52-F3DDD6983F82}"/>
              </a:ext>
            </a:extLst>
          </p:cNvPr>
          <p:cNvSpPr>
            <a:spLocks noGrp="1"/>
          </p:cNvSpPr>
          <p:nvPr>
            <p:ph type="title"/>
          </p:nvPr>
        </p:nvSpPr>
        <p:spPr>
          <a:xfrm>
            <a:off x="1721796" y="381001"/>
            <a:ext cx="9784404" cy="1457324"/>
          </a:xfrm>
        </p:spPr>
        <p:txBody>
          <a:bodyPr>
            <a:noAutofit/>
          </a:bodyPr>
          <a:lstStyle/>
          <a:p>
            <a:r>
              <a:rPr lang="pl-PL" sz="2800" b="1" cap="none" dirty="0">
                <a:solidFill>
                  <a:srgbClr val="0070C0"/>
                </a:solidFill>
              </a:rPr>
              <a:t>Załączniki do wniosku o przyznanie pomocy - 3</a:t>
            </a:r>
          </a:p>
        </p:txBody>
      </p:sp>
      <p:sp>
        <p:nvSpPr>
          <p:cNvPr id="6" name="Symbol zastępczy numeru slajdu 5">
            <a:extLst>
              <a:ext uri="{FF2B5EF4-FFF2-40B4-BE49-F238E27FC236}">
                <a16:creationId xmlns:a16="http://schemas.microsoft.com/office/drawing/2014/main" id="{8C220D7B-1B3D-4BD2-DE8E-80A77E8348FF}"/>
              </a:ext>
            </a:extLst>
          </p:cNvPr>
          <p:cNvSpPr>
            <a:spLocks noGrp="1"/>
          </p:cNvSpPr>
          <p:nvPr>
            <p:ph type="sldNum" sz="quarter" idx="12"/>
          </p:nvPr>
        </p:nvSpPr>
        <p:spPr/>
        <p:txBody>
          <a:bodyPr/>
          <a:lstStyle/>
          <a:p>
            <a:fld id="{28844951-7827-47D4-8276-7DDE1FA7D85A}" type="slidenum">
              <a:rPr lang="pl-PL" noProof="0" smtClean="0"/>
              <a:pPr/>
              <a:t>57</a:t>
            </a:fld>
            <a:endParaRPr lang="pl-PL" noProof="0" dirty="0"/>
          </a:p>
        </p:txBody>
      </p:sp>
      <p:sp>
        <p:nvSpPr>
          <p:cNvPr id="4" name="pole tekstowe 3">
            <a:extLst>
              <a:ext uri="{FF2B5EF4-FFF2-40B4-BE49-F238E27FC236}">
                <a16:creationId xmlns:a16="http://schemas.microsoft.com/office/drawing/2014/main" id="{3E8DB2F2-861C-FC42-4033-A70596128374}"/>
              </a:ext>
            </a:extLst>
          </p:cNvPr>
          <p:cNvSpPr txBox="1"/>
          <p:nvPr/>
        </p:nvSpPr>
        <p:spPr>
          <a:xfrm>
            <a:off x="432881" y="1938358"/>
            <a:ext cx="10603149" cy="6910161"/>
          </a:xfrm>
          <a:prstGeom prst="rect">
            <a:avLst/>
          </a:prstGeom>
          <a:noFill/>
        </p:spPr>
        <p:txBody>
          <a:bodyPr wrap="square">
            <a:spAutoFit/>
          </a:bodyPr>
          <a:lstStyle/>
          <a:p>
            <a:pPr marL="285750" indent="-285750" algn="just" rtl="0" eaLnBrk="1" fontAlgn="ctr" latinLnBrk="0" hangingPunct="1">
              <a:lnSpc>
                <a:spcPct val="115000"/>
              </a:lnSpc>
              <a:spcAft>
                <a:spcPts val="600"/>
              </a:spcAft>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Dokumenty dotyczące robót budowlanych:</a:t>
            </a:r>
            <a:endParaRPr lang="pl-PL" sz="1600" b="0" i="0" u="none" strike="noStrike" dirty="0">
              <a:effectLst/>
              <a:latin typeface="Arial" panose="020B0604020202020204" pitchFamily="34" charset="0"/>
            </a:endParaRPr>
          </a:p>
          <a:p>
            <a:pPr marL="0" algn="just" rtl="0" eaLnBrk="1" fontAlgn="ctr" latinLnBrk="0" hangingPunct="1">
              <a:lnSpc>
                <a:spcPct val="115000"/>
              </a:lnSpc>
              <a:spcAft>
                <a:spcPts val="600"/>
              </a:spcAft>
              <a:buNone/>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Kosztorys inwestorski </a:t>
            </a:r>
            <a:endParaRPr lang="pl-PL" sz="1600" b="0" i="0" u="none" strike="noStrike" dirty="0">
              <a:effectLst/>
              <a:latin typeface="Arial" panose="020B0604020202020204" pitchFamily="34" charset="0"/>
            </a:endParaRPr>
          </a:p>
          <a:p>
            <a:pPr marL="0" algn="just" rtl="0" eaLnBrk="1" fontAlgn="ctr" latinLnBrk="0" hangingPunct="1">
              <a:lnSpc>
                <a:spcPct val="115000"/>
              </a:lnSpc>
              <a:spcAft>
                <a:spcPts val="600"/>
              </a:spcAft>
              <a:buNone/>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Decyzja o pozwolenie na budowę</a:t>
            </a:r>
            <a:endParaRPr lang="pl-PL" sz="1600" b="0" i="0" u="none" strike="noStrike" dirty="0">
              <a:effectLst/>
              <a:latin typeface="Arial" panose="020B0604020202020204" pitchFamily="34" charset="0"/>
            </a:endParaRPr>
          </a:p>
          <a:p>
            <a:pPr marL="0" algn="just" rtl="0" eaLnBrk="1" fontAlgn="ctr" latinLnBrk="0" hangingPunct="1">
              <a:lnSpc>
                <a:spcPct val="115000"/>
              </a:lnSpc>
              <a:spcAft>
                <a:spcPts val="600"/>
              </a:spcAft>
              <a:buNone/>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Zgłoszenie zamiaru wykonania robót budowlanych właściwemu organowi potwierdzone przez ten organ, wraz z:</a:t>
            </a:r>
            <a:endParaRPr lang="pl-PL" sz="1600" b="0" i="0" u="none" strike="noStrike" dirty="0">
              <a:effectLst/>
              <a:latin typeface="Arial" panose="020B0604020202020204" pitchFamily="34" charset="0"/>
            </a:endParaRPr>
          </a:p>
          <a:p>
            <a:pPr marL="0" algn="just" rtl="0" eaLnBrk="1" fontAlgn="ctr" latinLnBrk="0" hangingPunct="1">
              <a:lnSpc>
                <a:spcPct val="115000"/>
              </a:lnSpc>
              <a:spcAft>
                <a:spcPts val="600"/>
              </a:spcAft>
              <a:buNone/>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oświadczeniem, że w terminie 21 dni od dnia zgłoszenia zamiaru wykonania robót budowlanych, właściwy organ nie wniósł sprzeciwu</a:t>
            </a:r>
            <a:endParaRPr lang="pl-PL" sz="1600" b="0" i="0" u="none" strike="noStrike" dirty="0">
              <a:effectLst/>
              <a:latin typeface="Arial" panose="020B0604020202020204" pitchFamily="34" charset="0"/>
            </a:endParaRPr>
          </a:p>
          <a:p>
            <a:pPr marL="0" algn="just" rtl="0" eaLnBrk="1" fontAlgn="ctr" latinLnBrk="0" hangingPunct="1">
              <a:lnSpc>
                <a:spcPct val="115000"/>
              </a:lnSpc>
              <a:spcAft>
                <a:spcPts val="600"/>
              </a:spcAft>
              <a:buNone/>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albo</a:t>
            </a:r>
            <a:endParaRPr lang="pl-PL" sz="1600" b="0" i="0" u="none" strike="noStrike" dirty="0">
              <a:effectLst/>
              <a:latin typeface="Arial" panose="020B0604020202020204" pitchFamily="34" charset="0"/>
            </a:endParaRPr>
          </a:p>
          <a:p>
            <a:pPr marL="0" algn="just" rtl="0" eaLnBrk="1" fontAlgn="ctr" latinLnBrk="0" hangingPunct="1">
              <a:lnSpc>
                <a:spcPct val="115000"/>
              </a:lnSpc>
              <a:spcAft>
                <a:spcPts val="600"/>
              </a:spcAft>
              <a:buNone/>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zaświadczeniem wydanym przez właściwy organ, że nie wniósł sprzeciwu wobec zgłoszonego zamiaru wykonania robót budowlanych</a:t>
            </a:r>
            <a:endParaRPr lang="pl-PL" sz="1600" b="0" i="0" u="none" strike="noStrike" dirty="0">
              <a:effectLst/>
              <a:latin typeface="Arial" panose="020B0604020202020204" pitchFamily="34" charset="0"/>
            </a:endParaRPr>
          </a:p>
          <a:p>
            <a:pPr marL="285750" indent="-285750" algn="just" rtl="0" eaLnBrk="1" fontAlgn="ctr" latinLnBrk="0" hangingPunct="1">
              <a:lnSpc>
                <a:spcPct val="115000"/>
              </a:lnSpc>
              <a:spcAft>
                <a:spcPts val="600"/>
              </a:spcAft>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Dokumenty uzasadniające przyjęty poziom planowanych do poniesienia kosztów - w przypadku dostaw, usług, robót budowlanych, które nie są powszechnie dostępne</a:t>
            </a:r>
            <a:endParaRPr lang="pl-PL" sz="1600" b="0" i="0" u="none" strike="noStrike" dirty="0">
              <a:effectLst/>
              <a:latin typeface="Arial" panose="020B0604020202020204" pitchFamily="34" charset="0"/>
            </a:endParaRPr>
          </a:p>
          <a:p>
            <a:pPr marL="285750" indent="-285750" algn="just" rtl="0" eaLnBrk="1" fontAlgn="ctr" latinLnBrk="0" hangingPunct="1">
              <a:lnSpc>
                <a:spcPct val="115000"/>
              </a:lnSpc>
              <a:spcAft>
                <a:spcPts val="600"/>
              </a:spcAft>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Szczegółowy opis zadań wymienionych w zestawieniu rzeczowo-finansowym </a:t>
            </a:r>
            <a:endParaRPr lang="pl-PL" sz="1600" b="0" i="0" u="none" strike="noStrike" dirty="0">
              <a:effectLst/>
              <a:latin typeface="Arial" panose="020B0604020202020204" pitchFamily="34" charset="0"/>
            </a:endParaRPr>
          </a:p>
          <a:p>
            <a:pPr marL="285750" indent="-285750" algn="just" rtl="0" eaLnBrk="1" fontAlgn="ctr" latinLnBrk="0" hangingPunct="1">
              <a:lnSpc>
                <a:spcPct val="115000"/>
              </a:lnSpc>
              <a:spcAft>
                <a:spcPts val="600"/>
              </a:spcAft>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Ostateczne pozwolenia, zezwolenia lub inne decyzje, w tym dotyczące ocen oddziaływania na środowisko, których uzyskanie jest wymagane przez odrębne przepisy do realizacji inwestycji objętych operacją, a także inne dokumenty potwierdzające spełnienie warunków przyznania pomocy</a:t>
            </a:r>
            <a:endParaRPr lang="pl-PL" sz="1600" b="0" i="0" u="none" strike="noStrike" dirty="0">
              <a:effectLst/>
              <a:latin typeface="Arial" panose="020B0604020202020204" pitchFamily="34" charset="0"/>
            </a:endParaRPr>
          </a:p>
          <a:p>
            <a:br>
              <a:rPr lang="pl-PL" sz="2200" dirty="0"/>
            </a:br>
            <a:endParaRPr lang="pl-PL" sz="2200" dirty="0"/>
          </a:p>
          <a:p>
            <a:pPr>
              <a:lnSpc>
                <a:spcPct val="114000"/>
              </a:lnSpc>
            </a:pPr>
            <a:endParaRPr lang="pl-PL" sz="2200" dirty="0"/>
          </a:p>
          <a:p>
            <a:pPr>
              <a:lnSpc>
                <a:spcPct val="114000"/>
              </a:lnSpc>
            </a:pPr>
            <a:endParaRPr lang="pl-PL" sz="2200" dirty="0"/>
          </a:p>
          <a:p>
            <a:pPr>
              <a:lnSpc>
                <a:spcPct val="114000"/>
              </a:lnSpc>
            </a:pPr>
            <a:endParaRPr lang="pl-PL" sz="2200" spc="-30" dirty="0">
              <a:ea typeface="Calibri" panose="020F0502020204030204" pitchFamily="34" charset="0"/>
            </a:endParaRPr>
          </a:p>
        </p:txBody>
      </p:sp>
    </p:spTree>
    <p:extLst>
      <p:ext uri="{BB962C8B-B14F-4D97-AF65-F5344CB8AC3E}">
        <p14:creationId xmlns:p14="http://schemas.microsoft.com/office/powerpoint/2010/main" val="240469553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F779B-C2FB-273C-2171-19ED8769B14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FBBC83E-B790-68A3-7CBB-3F3E26C69A21}"/>
              </a:ext>
            </a:extLst>
          </p:cNvPr>
          <p:cNvSpPr>
            <a:spLocks noGrp="1"/>
          </p:cNvSpPr>
          <p:nvPr>
            <p:ph type="title"/>
          </p:nvPr>
        </p:nvSpPr>
        <p:spPr>
          <a:xfrm>
            <a:off x="1721796" y="381001"/>
            <a:ext cx="9784404" cy="1457324"/>
          </a:xfrm>
        </p:spPr>
        <p:txBody>
          <a:bodyPr>
            <a:noAutofit/>
          </a:bodyPr>
          <a:lstStyle/>
          <a:p>
            <a:r>
              <a:rPr lang="pl-PL" sz="2800" b="1" cap="none" dirty="0">
                <a:solidFill>
                  <a:srgbClr val="0070C0"/>
                </a:solidFill>
              </a:rPr>
              <a:t>Załączniki do wniosku o przyznanie pomocy - 3</a:t>
            </a:r>
          </a:p>
        </p:txBody>
      </p:sp>
      <p:sp>
        <p:nvSpPr>
          <p:cNvPr id="6" name="Symbol zastępczy numeru slajdu 5">
            <a:extLst>
              <a:ext uri="{FF2B5EF4-FFF2-40B4-BE49-F238E27FC236}">
                <a16:creationId xmlns:a16="http://schemas.microsoft.com/office/drawing/2014/main" id="{ACE1606D-0B76-1F27-8269-F20FA9136807}"/>
              </a:ext>
            </a:extLst>
          </p:cNvPr>
          <p:cNvSpPr>
            <a:spLocks noGrp="1"/>
          </p:cNvSpPr>
          <p:nvPr>
            <p:ph type="sldNum" sz="quarter" idx="12"/>
          </p:nvPr>
        </p:nvSpPr>
        <p:spPr/>
        <p:txBody>
          <a:bodyPr/>
          <a:lstStyle/>
          <a:p>
            <a:fld id="{28844951-7827-47D4-8276-7DDE1FA7D85A}" type="slidenum">
              <a:rPr lang="pl-PL" noProof="0" smtClean="0"/>
              <a:pPr/>
              <a:t>58</a:t>
            </a:fld>
            <a:endParaRPr lang="pl-PL" noProof="0" dirty="0"/>
          </a:p>
        </p:txBody>
      </p:sp>
      <p:sp>
        <p:nvSpPr>
          <p:cNvPr id="4" name="pole tekstowe 3">
            <a:extLst>
              <a:ext uri="{FF2B5EF4-FFF2-40B4-BE49-F238E27FC236}">
                <a16:creationId xmlns:a16="http://schemas.microsoft.com/office/drawing/2014/main" id="{67650B66-9EAC-7B3F-9FBD-A426B28C102B}"/>
              </a:ext>
            </a:extLst>
          </p:cNvPr>
          <p:cNvSpPr txBox="1"/>
          <p:nvPr/>
        </p:nvSpPr>
        <p:spPr>
          <a:xfrm>
            <a:off x="432881" y="1938358"/>
            <a:ext cx="10603149" cy="5677836"/>
          </a:xfrm>
          <a:prstGeom prst="rect">
            <a:avLst/>
          </a:prstGeom>
          <a:noFill/>
        </p:spPr>
        <p:txBody>
          <a:bodyPr wrap="square">
            <a:spAutoFit/>
          </a:bodyPr>
          <a:lstStyle/>
          <a:p>
            <a:pPr marL="285750" indent="-285750" algn="just" rtl="0" eaLnBrk="1" fontAlgn="ctr" latinLnBrk="0" hangingPunct="1">
              <a:lnSpc>
                <a:spcPct val="150000"/>
              </a:lnSpc>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rPr>
              <a:t>Informacja o przetwarzaniu danych osobowych przez Lokalną Grupę Działania</a:t>
            </a:r>
            <a:endParaRPr lang="pl-PL" sz="1600" b="0" i="0" u="none" strike="noStrike" dirty="0">
              <a:effectLst/>
              <a:latin typeface="Arial" panose="020B0604020202020204" pitchFamily="34" charset="0"/>
            </a:endParaRPr>
          </a:p>
          <a:p>
            <a:pPr marL="285750" indent="-285750" algn="just" rtl="0" eaLnBrk="1" fontAlgn="ctr" latinLnBrk="0" hangingPunct="1">
              <a:lnSpc>
                <a:spcPct val="150000"/>
              </a:lnSpc>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rPr>
              <a:t>Dokumenty potwierdzające posiadanie osobowości prawnej, o ile dotyczy</a:t>
            </a:r>
            <a:endParaRPr lang="pl-PL" sz="1600" b="0" i="0" u="none" strike="noStrike" dirty="0">
              <a:effectLst/>
              <a:latin typeface="Arial" panose="020B0604020202020204" pitchFamily="34" charset="0"/>
            </a:endParaRPr>
          </a:p>
          <a:p>
            <a:pPr marL="285750" indent="-285750" algn="just" rtl="0" eaLnBrk="1" fontAlgn="ctr" latinLnBrk="0" hangingPunct="1">
              <a:lnSpc>
                <a:spcPct val="150000"/>
              </a:lnSpc>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rPr>
              <a:t>Dokumenty: - Umowa spółki cywilnej - Uchwała wspólników spółki cywilnej, wskazująca stronę, która jest upoważniona do ubiegania się o pomoc w imieniu pozostałych stron, o ile porozumienie (umowa) spółki nie zawiera takiego upoważnienia – w przypadku, gdy taka uchwała została podjęta.</a:t>
            </a:r>
            <a:endParaRPr lang="pl-PL" sz="1600" b="0" i="0" u="none" strike="noStrike" dirty="0">
              <a:effectLst/>
              <a:latin typeface="Arial" panose="020B0604020202020204" pitchFamily="34" charset="0"/>
            </a:endParaRPr>
          </a:p>
          <a:p>
            <a:pPr marL="285750" indent="-285750" algn="just" rtl="0" eaLnBrk="1" fontAlgn="ctr" latinLnBrk="0" hangingPunct="1">
              <a:lnSpc>
                <a:spcPct val="150000"/>
              </a:lnSpc>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rPr>
              <a:t>Oświadczenie podmiotu ubiegającego się o przyznanie pomocy o wielkości przedsiębiorstwa </a:t>
            </a:r>
            <a:endParaRPr lang="pl-PL" sz="1600" b="0" i="0" u="none" strike="noStrike" dirty="0">
              <a:effectLst/>
              <a:latin typeface="Arial" panose="020B0604020202020204" pitchFamily="34" charset="0"/>
            </a:endParaRPr>
          </a:p>
          <a:p>
            <a:pPr marL="285750" indent="-285750" algn="just" rtl="0" eaLnBrk="1" fontAlgn="ctr" latinLnBrk="0" hangingPunct="1">
              <a:lnSpc>
                <a:spcPct val="150000"/>
              </a:lnSpc>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rPr>
              <a:t>Dokumenty potwierdzające, że funkcja obiektu budowlanego  w którym prowadzona będzie działalność gospodarcza objęta wnioskiem o dofinansowanie jest adekwatna do rodzaju prowadzonej działalności gospodarczej</a:t>
            </a:r>
            <a:endParaRPr lang="pl-PL" sz="1600" b="0" i="0" u="none" strike="noStrike" dirty="0">
              <a:effectLst/>
              <a:latin typeface="Arial" panose="020B0604020202020204" pitchFamily="34" charset="0"/>
            </a:endParaRPr>
          </a:p>
          <a:p>
            <a:pPr marL="285750" indent="-285750" algn="just" rtl="0" eaLnBrk="1" fontAlgn="ctr" latinLnBrk="0" hangingPunct="1">
              <a:lnSpc>
                <a:spcPct val="150000"/>
              </a:lnSpc>
              <a:buFont typeface="Wingdings" panose="05000000000000000000" pitchFamily="2" charset="2"/>
              <a:buChar char="ü"/>
            </a:pPr>
            <a:r>
              <a:rPr lang="pl-PL" sz="1600" b="0" i="0" u="none" strike="noStrike" kern="1200" dirty="0">
                <a:solidFill>
                  <a:srgbClr val="000000"/>
                </a:solidFill>
                <a:effectLst/>
                <a:latin typeface="Calibri" panose="020F0502020204030204" pitchFamily="34" charset="0"/>
              </a:rPr>
              <a:t>Opis zgodności z LSR i lokalnymi kryteriami wyboru operacji</a:t>
            </a:r>
            <a:endParaRPr lang="pl-PL" sz="1600" b="0" i="0" u="none" strike="noStrike" dirty="0">
              <a:effectLst/>
              <a:latin typeface="Arial" panose="020B0604020202020204" pitchFamily="34" charset="0"/>
            </a:endParaRPr>
          </a:p>
          <a:p>
            <a:pPr>
              <a:lnSpc>
                <a:spcPct val="150000"/>
              </a:lnSpc>
            </a:pPr>
            <a:br>
              <a:rPr lang="pl-PL" sz="2200" dirty="0"/>
            </a:br>
            <a:endParaRPr lang="pl-PL" sz="2200" dirty="0"/>
          </a:p>
          <a:p>
            <a:pPr>
              <a:lnSpc>
                <a:spcPct val="150000"/>
              </a:lnSpc>
            </a:pPr>
            <a:endParaRPr lang="pl-PL" sz="2200" dirty="0"/>
          </a:p>
          <a:p>
            <a:pPr>
              <a:lnSpc>
                <a:spcPct val="114000"/>
              </a:lnSpc>
            </a:pPr>
            <a:endParaRPr lang="pl-PL" sz="2200" dirty="0"/>
          </a:p>
          <a:p>
            <a:pPr>
              <a:lnSpc>
                <a:spcPct val="114000"/>
              </a:lnSpc>
            </a:pPr>
            <a:endParaRPr lang="pl-PL" sz="2200" spc="-30" dirty="0">
              <a:ea typeface="Calibri" panose="020F0502020204030204" pitchFamily="34" charset="0"/>
            </a:endParaRPr>
          </a:p>
        </p:txBody>
      </p:sp>
    </p:spTree>
    <p:extLst>
      <p:ext uri="{BB962C8B-B14F-4D97-AF65-F5344CB8AC3E}">
        <p14:creationId xmlns:p14="http://schemas.microsoft.com/office/powerpoint/2010/main" val="324569700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41C45-C37E-7369-232C-6D57824A0F3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358FB6E-AE30-39B1-C0D3-6D8A01AFA7B0}"/>
              </a:ext>
            </a:extLst>
          </p:cNvPr>
          <p:cNvSpPr>
            <a:spLocks noGrp="1"/>
          </p:cNvSpPr>
          <p:nvPr>
            <p:ph type="ctrTitle"/>
          </p:nvPr>
        </p:nvSpPr>
        <p:spPr/>
        <p:txBody>
          <a:bodyPr>
            <a:normAutofit/>
          </a:bodyPr>
          <a:lstStyle/>
          <a:p>
            <a:r>
              <a:rPr lang="pl-PL" sz="3600" b="1" cap="none" dirty="0">
                <a:solidFill>
                  <a:srgbClr val="00B050"/>
                </a:solidFill>
              </a:rPr>
              <a:t>Doradztwo biura LGD</a:t>
            </a:r>
          </a:p>
        </p:txBody>
      </p:sp>
      <p:sp>
        <p:nvSpPr>
          <p:cNvPr id="5" name="Podtytuł 4">
            <a:extLst>
              <a:ext uri="{FF2B5EF4-FFF2-40B4-BE49-F238E27FC236}">
                <a16:creationId xmlns:a16="http://schemas.microsoft.com/office/drawing/2014/main" id="{B8C6B8DE-6A31-5A21-91DC-2DF8FCDFC19F}"/>
              </a:ext>
            </a:extLst>
          </p:cNvPr>
          <p:cNvSpPr>
            <a:spLocks noGrp="1"/>
          </p:cNvSpPr>
          <p:nvPr>
            <p:ph type="subTitle" idx="1"/>
          </p:nvPr>
        </p:nvSpPr>
        <p:spPr/>
        <p:txBody>
          <a:bodyPr/>
          <a:lstStyle/>
          <a:p>
            <a:endParaRPr lang="pl-PL"/>
          </a:p>
        </p:txBody>
      </p:sp>
      <p:pic>
        <p:nvPicPr>
          <p:cNvPr id="3" name="Obraz 2">
            <a:extLst>
              <a:ext uri="{FF2B5EF4-FFF2-40B4-BE49-F238E27FC236}">
                <a16:creationId xmlns:a16="http://schemas.microsoft.com/office/drawing/2014/main" id="{279516EC-EAA9-486D-3AE0-A3C74FF9B7FD}"/>
              </a:ext>
            </a:extLst>
          </p:cNvPr>
          <p:cNvPicPr>
            <a:picLocks noChangeAspect="1"/>
          </p:cNvPicPr>
          <p:nvPr/>
        </p:nvPicPr>
        <p:blipFill>
          <a:blip r:embed="rId2"/>
          <a:stretch>
            <a:fillRect/>
          </a:stretch>
        </p:blipFill>
        <p:spPr>
          <a:xfrm>
            <a:off x="0" y="0"/>
            <a:ext cx="12192000" cy="1502494"/>
          </a:xfrm>
          <a:prstGeom prst="rect">
            <a:avLst/>
          </a:prstGeom>
        </p:spPr>
      </p:pic>
    </p:spTree>
    <p:extLst>
      <p:ext uri="{BB962C8B-B14F-4D97-AF65-F5344CB8AC3E}">
        <p14:creationId xmlns:p14="http://schemas.microsoft.com/office/powerpoint/2010/main" val="36716886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5D77C-1CA0-D679-DD1A-5646F7EB41E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609929A-2155-0514-6766-AADC5A84D91B}"/>
              </a:ext>
            </a:extLst>
          </p:cNvPr>
          <p:cNvSpPr>
            <a:spLocks noGrp="1"/>
          </p:cNvSpPr>
          <p:nvPr>
            <p:ph type="title"/>
          </p:nvPr>
        </p:nvSpPr>
        <p:spPr>
          <a:xfrm>
            <a:off x="2895600" y="764373"/>
            <a:ext cx="8610600" cy="915137"/>
          </a:xfrm>
        </p:spPr>
        <p:txBody>
          <a:bodyPr>
            <a:normAutofit fontScale="90000"/>
          </a:bodyPr>
          <a:lstStyle/>
          <a:p>
            <a:r>
              <a:rPr lang="pl-PL" b="1" cap="none" dirty="0">
                <a:solidFill>
                  <a:srgbClr val="0070C0"/>
                </a:solidFill>
              </a:rPr>
              <a:t>Schemat ubiegania się o przyznanie pomocy cd. </a:t>
            </a:r>
            <a:br>
              <a:rPr lang="pl-PL" b="1" cap="none" dirty="0">
                <a:solidFill>
                  <a:srgbClr val="0070C0"/>
                </a:solidFill>
              </a:rPr>
            </a:br>
            <a:endParaRPr lang="pl-PL" b="1" cap="none" dirty="0">
              <a:solidFill>
                <a:srgbClr val="0070C0"/>
              </a:solidFill>
            </a:endParaRPr>
          </a:p>
        </p:txBody>
      </p:sp>
      <p:sp>
        <p:nvSpPr>
          <p:cNvPr id="3" name="Symbol zastępczy zawartości 2">
            <a:extLst>
              <a:ext uri="{FF2B5EF4-FFF2-40B4-BE49-F238E27FC236}">
                <a16:creationId xmlns:a16="http://schemas.microsoft.com/office/drawing/2014/main" id="{17D3ACDD-B8F7-2762-C8D1-2DE5003137CA}"/>
              </a:ext>
            </a:extLst>
          </p:cNvPr>
          <p:cNvSpPr>
            <a:spLocks noGrp="1"/>
          </p:cNvSpPr>
          <p:nvPr>
            <p:ph idx="1"/>
          </p:nvPr>
        </p:nvSpPr>
        <p:spPr>
          <a:xfrm>
            <a:off x="685800" y="1679510"/>
            <a:ext cx="8829989" cy="4539175"/>
          </a:xfrm>
        </p:spPr>
        <p:txBody>
          <a:bodyPr>
            <a:noAutofit/>
          </a:bodyPr>
          <a:lstStyle/>
          <a:p>
            <a:pPr marL="457200" indent="-457200">
              <a:lnSpc>
                <a:spcPct val="124000"/>
              </a:lnSpc>
              <a:spcBef>
                <a:spcPts val="300"/>
              </a:spcBef>
              <a:spcAft>
                <a:spcPts val="300"/>
              </a:spcAft>
              <a:buFont typeface="+mj-lt"/>
              <a:buAutoNum type="arabicParenR" startAt="4"/>
            </a:pPr>
            <a:r>
              <a:rPr lang="pl-PL" sz="1600" b="1" dirty="0"/>
              <a:t>Prawo wniesienia protestu </a:t>
            </a:r>
            <a:r>
              <a:rPr lang="pl-PL" sz="1600" dirty="0"/>
              <a:t>– 7 dni od dnia doręczenia informacji o wyniku oceny.</a:t>
            </a:r>
          </a:p>
          <a:p>
            <a:pPr marL="0" indent="0">
              <a:lnSpc>
                <a:spcPct val="124000"/>
              </a:lnSpc>
              <a:spcBef>
                <a:spcPts val="300"/>
              </a:spcBef>
              <a:spcAft>
                <a:spcPts val="300"/>
              </a:spcAft>
              <a:buNone/>
            </a:pPr>
            <a:r>
              <a:rPr lang="pl-PL" sz="1600" dirty="0"/>
              <a:t>Wnioskodawcy przysługuje prawo wniesienia protestu od:</a:t>
            </a:r>
          </a:p>
          <a:p>
            <a:pPr>
              <a:lnSpc>
                <a:spcPct val="124000"/>
              </a:lnSpc>
              <a:spcBef>
                <a:spcPts val="300"/>
              </a:spcBef>
              <a:spcAft>
                <a:spcPts val="300"/>
              </a:spcAft>
              <a:buFont typeface="Wingdings" panose="05000000000000000000" pitchFamily="2" charset="2"/>
              <a:buChar char="ü"/>
            </a:pPr>
            <a:r>
              <a:rPr lang="pl-PL" sz="1600" dirty="0"/>
              <a:t>negatywnego wyniku oceny spełnienia warunków udzielenia wsparcia na wdrażanie LSR, albo</a:t>
            </a:r>
          </a:p>
          <a:p>
            <a:pPr>
              <a:lnSpc>
                <a:spcPct val="124000"/>
              </a:lnSpc>
              <a:spcBef>
                <a:spcPts val="300"/>
              </a:spcBef>
              <a:spcAft>
                <a:spcPts val="300"/>
              </a:spcAft>
              <a:buFont typeface="Wingdings" panose="05000000000000000000" pitchFamily="2" charset="2"/>
              <a:buChar char="ü"/>
            </a:pPr>
            <a:r>
              <a:rPr lang="pl-PL" sz="1600" dirty="0"/>
              <a:t>wyniku oceny spełnienia kryteriów wyboru operacji, na skutek której operacja nie została wybrana, albo</a:t>
            </a:r>
          </a:p>
          <a:p>
            <a:pPr>
              <a:lnSpc>
                <a:spcPct val="124000"/>
              </a:lnSpc>
              <a:spcBef>
                <a:spcPts val="300"/>
              </a:spcBef>
              <a:spcAft>
                <a:spcPts val="300"/>
              </a:spcAft>
              <a:buFont typeface="Wingdings" panose="05000000000000000000" pitchFamily="2" charset="2"/>
              <a:buChar char="ü"/>
            </a:pPr>
            <a:r>
              <a:rPr lang="pl-PL" sz="1600" dirty="0"/>
              <a:t>wyniku wyboru operacji, na skutek którego operacja nie mieści się w limicie środków przeznaczonych na udzielenie wsparcia na wdrażanie LSR w ramach danego naboru wniosków o wsparcie, lub ustalenia przez LGD kwoty wsparcia na wdrażanie LSR niższej niż wnioskowana.</a:t>
            </a:r>
          </a:p>
          <a:p>
            <a:pPr marL="0" indent="0">
              <a:lnSpc>
                <a:spcPct val="124000"/>
              </a:lnSpc>
              <a:spcBef>
                <a:spcPts val="300"/>
              </a:spcBef>
              <a:spcAft>
                <a:spcPts val="300"/>
              </a:spcAft>
              <a:buNone/>
            </a:pPr>
            <a:r>
              <a:rPr lang="pl-PL" sz="1600" dirty="0"/>
              <a:t>WAŻNE: W przypadku gdy limit środków przeznaczony na udzielenie wsparcia na wdrażanie LSR w ramach danego naboru wniosków o wsparcie nie wystarcza na wybranie przez LGD operacji, </a:t>
            </a:r>
            <a:r>
              <a:rPr lang="pl-PL" sz="1600" b="1" dirty="0"/>
              <a:t>ta okoliczność nie może stanowić wyłącznej przesłanki wniesienia protestu.</a:t>
            </a:r>
          </a:p>
          <a:p>
            <a:pPr>
              <a:lnSpc>
                <a:spcPct val="124000"/>
              </a:lnSpc>
              <a:spcBef>
                <a:spcPts val="300"/>
              </a:spcBef>
              <a:spcAft>
                <a:spcPts val="300"/>
              </a:spcAft>
              <a:buFont typeface="Wingdings" panose="05000000000000000000" pitchFamily="2" charset="2"/>
              <a:buChar char="ü"/>
            </a:pPr>
            <a:endParaRPr lang="pl-PL" sz="1600" dirty="0"/>
          </a:p>
          <a:p>
            <a:pPr>
              <a:lnSpc>
                <a:spcPct val="124000"/>
              </a:lnSpc>
              <a:spcBef>
                <a:spcPts val="300"/>
              </a:spcBef>
              <a:spcAft>
                <a:spcPts val="300"/>
              </a:spcAft>
              <a:buFont typeface="Wingdings" panose="05000000000000000000" pitchFamily="2" charset="2"/>
              <a:buChar char="ü"/>
            </a:pPr>
            <a:endParaRPr lang="pl-PL" sz="1600" dirty="0"/>
          </a:p>
          <a:p>
            <a:pPr marL="457200" indent="-457200">
              <a:lnSpc>
                <a:spcPct val="124000"/>
              </a:lnSpc>
              <a:spcBef>
                <a:spcPts val="300"/>
              </a:spcBef>
              <a:spcAft>
                <a:spcPts val="300"/>
              </a:spcAft>
              <a:buFont typeface="+mj-lt"/>
              <a:buAutoNum type="arabicParenR" startAt="4"/>
            </a:pPr>
            <a:endParaRPr lang="pl-PL" sz="1600" dirty="0"/>
          </a:p>
          <a:p>
            <a:pPr marL="0" indent="0">
              <a:lnSpc>
                <a:spcPct val="124000"/>
              </a:lnSpc>
              <a:spcBef>
                <a:spcPts val="300"/>
              </a:spcBef>
              <a:spcAft>
                <a:spcPts val="300"/>
              </a:spcAft>
              <a:buNone/>
            </a:pPr>
            <a:endParaRPr lang="pl-PL" sz="1600" dirty="0"/>
          </a:p>
          <a:p>
            <a:pPr lvl="2">
              <a:lnSpc>
                <a:spcPct val="124000"/>
              </a:lnSpc>
              <a:spcBef>
                <a:spcPts val="300"/>
              </a:spcBef>
              <a:spcAft>
                <a:spcPts val="300"/>
              </a:spcAft>
              <a:buFont typeface="Wingdings" panose="05000000000000000000" pitchFamily="2" charset="2"/>
              <a:buChar char="ü"/>
            </a:pPr>
            <a:endParaRPr lang="pl-PL" sz="1400" dirty="0"/>
          </a:p>
          <a:p>
            <a:pPr marL="0" indent="0">
              <a:lnSpc>
                <a:spcPct val="124000"/>
              </a:lnSpc>
              <a:spcBef>
                <a:spcPts val="300"/>
              </a:spcBef>
              <a:spcAft>
                <a:spcPts val="300"/>
              </a:spcAft>
              <a:buNone/>
            </a:pPr>
            <a:endParaRPr lang="pl-PL" sz="1800" dirty="0"/>
          </a:p>
          <a:p>
            <a:pPr marL="457200" lvl="1" indent="0">
              <a:lnSpc>
                <a:spcPct val="124000"/>
              </a:lnSpc>
              <a:spcBef>
                <a:spcPts val="300"/>
              </a:spcBef>
              <a:spcAft>
                <a:spcPts val="300"/>
              </a:spcAft>
              <a:buNone/>
            </a:pPr>
            <a:endParaRPr lang="pl-PL" sz="1600" dirty="0"/>
          </a:p>
          <a:p>
            <a:pPr marL="457200" indent="-457200">
              <a:lnSpc>
                <a:spcPct val="124000"/>
              </a:lnSpc>
              <a:spcBef>
                <a:spcPts val="300"/>
              </a:spcBef>
              <a:spcAft>
                <a:spcPts val="300"/>
              </a:spcAft>
              <a:buAutoNum type="arabicParenR" startAt="3"/>
            </a:pPr>
            <a:endParaRPr lang="pl-PL" sz="1600" dirty="0"/>
          </a:p>
        </p:txBody>
      </p:sp>
      <p:sp>
        <p:nvSpPr>
          <p:cNvPr id="6" name="Symbol zastępczy numeru slajdu 5">
            <a:extLst>
              <a:ext uri="{FF2B5EF4-FFF2-40B4-BE49-F238E27FC236}">
                <a16:creationId xmlns:a16="http://schemas.microsoft.com/office/drawing/2014/main" id="{CD488AF9-96BC-E2A9-2CF8-89976CA1D060}"/>
              </a:ext>
            </a:extLst>
          </p:cNvPr>
          <p:cNvSpPr>
            <a:spLocks noGrp="1"/>
          </p:cNvSpPr>
          <p:nvPr>
            <p:ph type="sldNum" sz="quarter" idx="12"/>
          </p:nvPr>
        </p:nvSpPr>
        <p:spPr/>
        <p:txBody>
          <a:bodyPr/>
          <a:lstStyle/>
          <a:p>
            <a:fld id="{28844951-7827-47D4-8276-7DDE1FA7D85A}" type="slidenum">
              <a:rPr lang="pl-PL" noProof="0" smtClean="0"/>
              <a:pPr/>
              <a:t>6</a:t>
            </a:fld>
            <a:endParaRPr lang="pl-PL" noProof="0"/>
          </a:p>
        </p:txBody>
      </p:sp>
      <p:sp>
        <p:nvSpPr>
          <p:cNvPr id="4" name="Dymek myśli: chmurka 3">
            <a:extLst>
              <a:ext uri="{FF2B5EF4-FFF2-40B4-BE49-F238E27FC236}">
                <a16:creationId xmlns:a16="http://schemas.microsoft.com/office/drawing/2014/main" id="{B7FC27AE-9C94-7E43-CA3A-B3BEA513E7F3}"/>
              </a:ext>
            </a:extLst>
          </p:cNvPr>
          <p:cNvSpPr/>
          <p:nvPr/>
        </p:nvSpPr>
        <p:spPr>
          <a:xfrm>
            <a:off x="9636369" y="1524000"/>
            <a:ext cx="2200589" cy="2203939"/>
          </a:xfrm>
          <a:prstGeom prst="cloudCallout">
            <a:avLst>
              <a:gd name="adj1" fmla="val -198043"/>
              <a:gd name="adj2" fmla="val -25631"/>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100" dirty="0">
                <a:solidFill>
                  <a:schemeClr val="tx1"/>
                </a:solidFill>
              </a:rPr>
              <a:t>Protest wnosimy wyłącznie w wersji papierowej na adres siedziby LGD /decyduje data wpływy/</a:t>
            </a:r>
          </a:p>
        </p:txBody>
      </p:sp>
    </p:spTree>
    <p:extLst>
      <p:ext uri="{BB962C8B-B14F-4D97-AF65-F5344CB8AC3E}">
        <p14:creationId xmlns:p14="http://schemas.microsoft.com/office/powerpoint/2010/main" val="120160737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229F-9363-BD14-FAD4-4B2073E1EA9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39269DC-B388-6A56-1C9B-71BA36CE5A1F}"/>
              </a:ext>
            </a:extLst>
          </p:cNvPr>
          <p:cNvSpPr>
            <a:spLocks noGrp="1"/>
          </p:cNvSpPr>
          <p:nvPr>
            <p:ph type="title"/>
          </p:nvPr>
        </p:nvSpPr>
        <p:spPr>
          <a:xfrm>
            <a:off x="1721796" y="764373"/>
            <a:ext cx="9784404" cy="915137"/>
          </a:xfrm>
        </p:spPr>
        <p:txBody>
          <a:bodyPr>
            <a:noAutofit/>
          </a:bodyPr>
          <a:lstStyle/>
          <a:p>
            <a:r>
              <a:rPr lang="pl-PL" sz="2800" b="1" cap="none" dirty="0">
                <a:solidFill>
                  <a:srgbClr val="0070C0"/>
                </a:solidFill>
              </a:rPr>
              <a:t>Zakres i godziny świadczenia doradztwa biura LGD</a:t>
            </a:r>
          </a:p>
        </p:txBody>
      </p:sp>
      <p:sp>
        <p:nvSpPr>
          <p:cNvPr id="6" name="Symbol zastępczy numeru slajdu 5">
            <a:extLst>
              <a:ext uri="{FF2B5EF4-FFF2-40B4-BE49-F238E27FC236}">
                <a16:creationId xmlns:a16="http://schemas.microsoft.com/office/drawing/2014/main" id="{B099CFFB-A6F2-7892-19C9-2EA3C6BC1227}"/>
              </a:ext>
            </a:extLst>
          </p:cNvPr>
          <p:cNvSpPr>
            <a:spLocks noGrp="1"/>
          </p:cNvSpPr>
          <p:nvPr>
            <p:ph type="sldNum" sz="quarter" idx="12"/>
          </p:nvPr>
        </p:nvSpPr>
        <p:spPr/>
        <p:txBody>
          <a:bodyPr/>
          <a:lstStyle/>
          <a:p>
            <a:fld id="{28844951-7827-47D4-8276-7DDE1FA7D85A}" type="slidenum">
              <a:rPr lang="pl-PL" noProof="0" smtClean="0"/>
              <a:pPr/>
              <a:t>60</a:t>
            </a:fld>
            <a:endParaRPr lang="pl-PL" noProof="0" dirty="0"/>
          </a:p>
        </p:txBody>
      </p:sp>
      <p:sp>
        <p:nvSpPr>
          <p:cNvPr id="4" name="pole tekstowe 3">
            <a:extLst>
              <a:ext uri="{FF2B5EF4-FFF2-40B4-BE49-F238E27FC236}">
                <a16:creationId xmlns:a16="http://schemas.microsoft.com/office/drawing/2014/main" id="{2B8F951C-B957-2C95-F525-37790817C673}"/>
              </a:ext>
            </a:extLst>
          </p:cNvPr>
          <p:cNvSpPr txBox="1"/>
          <p:nvPr/>
        </p:nvSpPr>
        <p:spPr>
          <a:xfrm>
            <a:off x="403698" y="1697758"/>
            <a:ext cx="10603149" cy="4093428"/>
          </a:xfrm>
          <a:prstGeom prst="rect">
            <a:avLst/>
          </a:prstGeom>
          <a:noFill/>
        </p:spPr>
        <p:txBody>
          <a:bodyPr wrap="square">
            <a:spAutoFit/>
          </a:bodyPr>
          <a:lstStyle/>
          <a:p>
            <a:pPr>
              <a:spcAft>
                <a:spcPts val="800"/>
              </a:spcAft>
              <a:buNone/>
            </a:pPr>
            <a:r>
              <a:rPr lang="pl-PL" sz="2000" b="1" spc="-30" dirty="0">
                <a:solidFill>
                  <a:srgbClr val="000000"/>
                </a:solidFill>
                <a:effectLst/>
                <a:ea typeface="Calibri" panose="020F0502020204030204" pitchFamily="34" charset="0"/>
              </a:rPr>
              <a:t>Zakres doradztwa </a:t>
            </a:r>
          </a:p>
          <a:p>
            <a:pPr marL="342900" indent="-342900">
              <a:spcAft>
                <a:spcPts val="800"/>
              </a:spcAft>
              <a:buFont typeface="Wingdings" panose="05000000000000000000" pitchFamily="2" charset="2"/>
              <a:buChar char="ü"/>
            </a:pPr>
            <a:r>
              <a:rPr lang="pl-PL" sz="2000" dirty="0"/>
              <a:t>Pracownicy biura LGD świadczą </a:t>
            </a:r>
            <a:r>
              <a:rPr lang="pl-PL" sz="2000" b="1" dirty="0"/>
              <a:t>nieodpłatną pomoc (usługa konsultacyjna) </a:t>
            </a:r>
            <a:r>
              <a:rPr lang="pl-PL" sz="2000" dirty="0"/>
              <a:t>dot. wypełnienia wniosku o przyznanie pomocy wraz z załącznikami. </a:t>
            </a:r>
          </a:p>
          <a:p>
            <a:pPr marL="342900" indent="-342900">
              <a:spcAft>
                <a:spcPts val="800"/>
              </a:spcAft>
              <a:buFont typeface="Wingdings" panose="05000000000000000000" pitchFamily="2" charset="2"/>
              <a:buChar char="ü"/>
            </a:pPr>
            <a:r>
              <a:rPr lang="pl-PL" sz="2000" dirty="0"/>
              <a:t>Doradztwo związane z naborem nr 1/PSWPR/2026 świadczone jest wyłącznie w formie kontaktu osobistego,  w dniach i  godzinach pracy biura</a:t>
            </a:r>
          </a:p>
          <a:p>
            <a:pPr marL="342900" indent="-342900">
              <a:spcAft>
                <a:spcPts val="800"/>
              </a:spcAft>
              <a:buFont typeface="Wingdings" panose="05000000000000000000" pitchFamily="2" charset="2"/>
              <a:buChar char="ü"/>
            </a:pPr>
            <a:r>
              <a:rPr lang="pl-PL" sz="2000" dirty="0"/>
              <a:t>Wnioskodawca może skorzystać z doradztwa w terminie trwania naboru tj. do 14.04.2026 r. (włącznie) </a:t>
            </a:r>
            <a:r>
              <a:rPr lang="pl-PL" sz="2000" b="1" dirty="0"/>
              <a:t>po uprzednim umówieniu. </a:t>
            </a:r>
          </a:p>
          <a:p>
            <a:pPr>
              <a:spcAft>
                <a:spcPts val="800"/>
              </a:spcAft>
            </a:pPr>
            <a:r>
              <a:rPr lang="pl-PL" sz="2000" b="1" dirty="0">
                <a:solidFill>
                  <a:srgbClr val="0070C0"/>
                </a:solidFill>
              </a:rPr>
              <a:t>Ważne: </a:t>
            </a:r>
            <a:r>
              <a:rPr lang="pl-PL" sz="2000" dirty="0">
                <a:solidFill>
                  <a:srgbClr val="0070C0"/>
                </a:solidFill>
              </a:rPr>
              <a:t>Doradztwo pracowników biura LGD podlega ocenie punktowej wg kryteriów rankingujących </a:t>
            </a:r>
          </a:p>
          <a:p>
            <a:pPr marL="342900" indent="-342900">
              <a:spcAft>
                <a:spcPts val="800"/>
              </a:spcAft>
              <a:buFont typeface="Wingdings" panose="05000000000000000000" pitchFamily="2" charset="2"/>
              <a:buChar char="ü"/>
            </a:pPr>
            <a:endParaRPr lang="pl-PL" sz="2000" dirty="0"/>
          </a:p>
          <a:p>
            <a:pPr marL="800100" lvl="1" indent="-342900">
              <a:spcAft>
                <a:spcPts val="800"/>
              </a:spcAft>
              <a:buFont typeface="Wingdings" panose="05000000000000000000" pitchFamily="2" charset="2"/>
              <a:buChar char="ü"/>
            </a:pPr>
            <a:endParaRPr lang="pl-PL" sz="2000" dirty="0"/>
          </a:p>
        </p:txBody>
      </p:sp>
    </p:spTree>
    <p:extLst>
      <p:ext uri="{BB962C8B-B14F-4D97-AF65-F5344CB8AC3E}">
        <p14:creationId xmlns:p14="http://schemas.microsoft.com/office/powerpoint/2010/main" val="5597221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umer slajdu — symbol zastępczy 8">
            <a:extLst>
              <a:ext uri="{FF2B5EF4-FFF2-40B4-BE49-F238E27FC236}">
                <a16:creationId xmlns:a16="http://schemas.microsoft.com/office/drawing/2014/main" id="{88A55AA7-3B73-477B-A886-58F8E99420E9}"/>
              </a:ext>
            </a:extLst>
          </p:cNvPr>
          <p:cNvSpPr>
            <a:spLocks noGrp="1"/>
          </p:cNvSpPr>
          <p:nvPr>
            <p:ph type="sldNum" sz="quarter" idx="12"/>
          </p:nvPr>
        </p:nvSpPr>
        <p:spPr/>
        <p:txBody>
          <a:bodyPr rtlCol="0">
            <a:normAutofit/>
          </a:bodyPr>
          <a:lstStyle/>
          <a:p>
            <a:pPr rtl="0"/>
            <a:fld id="{28844951-7827-47D4-8276-7DDE1FA7D85A}" type="slidenum">
              <a:rPr lang="pl-PL" smtClean="0"/>
              <a:pPr rtl="0"/>
              <a:t>61</a:t>
            </a:fld>
            <a:endParaRPr lang="pl-PL"/>
          </a:p>
        </p:txBody>
      </p:sp>
      <p:pic>
        <p:nvPicPr>
          <p:cNvPr id="3" name="Obraz 2">
            <a:extLst>
              <a:ext uri="{FF2B5EF4-FFF2-40B4-BE49-F238E27FC236}">
                <a16:creationId xmlns:a16="http://schemas.microsoft.com/office/drawing/2014/main" id="{B7A10CA6-48D8-726E-4EA9-5A20899F8FFF}"/>
              </a:ext>
            </a:extLst>
          </p:cNvPr>
          <p:cNvPicPr>
            <a:picLocks noChangeAspect="1"/>
          </p:cNvPicPr>
          <p:nvPr/>
        </p:nvPicPr>
        <p:blipFill>
          <a:blip r:embed="rId3"/>
          <a:stretch>
            <a:fillRect/>
          </a:stretch>
        </p:blipFill>
        <p:spPr>
          <a:xfrm>
            <a:off x="0" y="0"/>
            <a:ext cx="12191999" cy="6858001"/>
          </a:xfrm>
          <a:prstGeom prst="rect">
            <a:avLst/>
          </a:prstGeom>
        </p:spPr>
      </p:pic>
    </p:spTree>
    <p:extLst>
      <p:ext uri="{BB962C8B-B14F-4D97-AF65-F5344CB8AC3E}">
        <p14:creationId xmlns:p14="http://schemas.microsoft.com/office/powerpoint/2010/main" val="151014395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B8A31-8743-08EB-5169-8D26D9C213B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29F0E0C-A0E7-1507-48FB-1F890DF26B86}"/>
              </a:ext>
            </a:extLst>
          </p:cNvPr>
          <p:cNvSpPr>
            <a:spLocks noGrp="1"/>
          </p:cNvSpPr>
          <p:nvPr>
            <p:ph type="title"/>
          </p:nvPr>
        </p:nvSpPr>
        <p:spPr>
          <a:xfrm>
            <a:off x="2895600" y="764373"/>
            <a:ext cx="8610600" cy="915137"/>
          </a:xfrm>
        </p:spPr>
        <p:txBody>
          <a:bodyPr>
            <a:normAutofit fontScale="90000"/>
          </a:bodyPr>
          <a:lstStyle/>
          <a:p>
            <a:r>
              <a:rPr lang="pl-PL" b="1" cap="none" dirty="0">
                <a:solidFill>
                  <a:srgbClr val="0070C0"/>
                </a:solidFill>
              </a:rPr>
              <a:t>Ustalenie kwoty wsparcia</a:t>
            </a:r>
            <a:br>
              <a:rPr lang="pl-PL" b="1" cap="none" dirty="0">
                <a:solidFill>
                  <a:srgbClr val="0070C0"/>
                </a:solidFill>
              </a:rPr>
            </a:br>
            <a:r>
              <a:rPr lang="pl-PL" sz="2000" cap="none" dirty="0">
                <a:solidFill>
                  <a:srgbClr val="0070C0"/>
                </a:solidFill>
              </a:rPr>
              <a:t>/Pomoc przyznaje się w kwocie zaokrąglonej w dół do pełnych groszy/ </a:t>
            </a:r>
          </a:p>
        </p:txBody>
      </p:sp>
      <p:sp>
        <p:nvSpPr>
          <p:cNvPr id="3" name="Symbol zastępczy zawartości 2">
            <a:extLst>
              <a:ext uri="{FF2B5EF4-FFF2-40B4-BE49-F238E27FC236}">
                <a16:creationId xmlns:a16="http://schemas.microsoft.com/office/drawing/2014/main" id="{7A50EBDA-C414-25B8-3E67-359D26D19DD8}"/>
              </a:ext>
            </a:extLst>
          </p:cNvPr>
          <p:cNvSpPr>
            <a:spLocks noGrp="1"/>
          </p:cNvSpPr>
          <p:nvPr>
            <p:ph idx="1"/>
          </p:nvPr>
        </p:nvSpPr>
        <p:spPr>
          <a:xfrm>
            <a:off x="685800" y="1679510"/>
            <a:ext cx="8890279" cy="4539175"/>
          </a:xfrm>
        </p:spPr>
        <p:txBody>
          <a:bodyPr>
            <a:noAutofit/>
          </a:bodyPr>
          <a:lstStyle/>
          <a:p>
            <a:pPr marL="0" lvl="0" indent="0">
              <a:lnSpc>
                <a:spcPct val="114000"/>
              </a:lnSpc>
              <a:spcBef>
                <a:spcPts val="0"/>
              </a:spcBef>
              <a:buNone/>
            </a:pPr>
            <a:r>
              <a:rPr lang="pl-PL" sz="1600" dirty="0"/>
              <a:t>Rada LGD ustala kwotę wsparcia poprzez:</a:t>
            </a:r>
          </a:p>
          <a:p>
            <a:pPr lvl="0">
              <a:lnSpc>
                <a:spcPct val="114000"/>
              </a:lnSpc>
              <a:spcBef>
                <a:spcPts val="0"/>
              </a:spcBef>
            </a:pPr>
            <a:r>
              <a:rPr lang="pl-PL" sz="1600" b="1" dirty="0"/>
              <a:t>zastosowanie wskazanego w Regulaminie naboru wniosków poziomu dofinansowania </a:t>
            </a:r>
            <a:r>
              <a:rPr lang="pl-PL" sz="1600" dirty="0"/>
              <a:t>– w przypadku gdy wskazany przez wnioskodawcę poziom dofinansowania przekracza poziom wskazany przez LGD w Regulaminie – Rada LGD ustali kwotę wsparcia poprzez odpowiednie zmniejszenie kwoty pomocy;</a:t>
            </a:r>
          </a:p>
          <a:p>
            <a:pPr lvl="0">
              <a:lnSpc>
                <a:spcPct val="114000"/>
              </a:lnSpc>
              <a:spcBef>
                <a:spcPts val="0"/>
              </a:spcBef>
            </a:pPr>
            <a:r>
              <a:rPr lang="pl-PL" sz="1600" b="1" dirty="0"/>
              <a:t>zastosowanie limitu kwoty pomocy wskazanego w Regulaminie naboru wniosków </a:t>
            </a:r>
            <a:r>
              <a:rPr lang="pl-PL" sz="1600" dirty="0"/>
              <a:t>– jeśli wnioskowana kwota wsparcia będzie wyższa od określonej przez LGD w Regulaminie – Rada LGD ustali kwotę wsparcia poprzez odpowiednie zmniejszenie kwoty pomocy;</a:t>
            </a:r>
          </a:p>
          <a:p>
            <a:pPr lvl="0">
              <a:lnSpc>
                <a:spcPct val="114000"/>
              </a:lnSpc>
              <a:spcBef>
                <a:spcPts val="0"/>
              </a:spcBef>
            </a:pPr>
            <a:r>
              <a:rPr lang="pl-PL" sz="1600" b="1" dirty="0"/>
              <a:t>weryfikację kwalifikowalności i racjonalności kosztów </a:t>
            </a:r>
            <a:r>
              <a:rPr lang="pl-PL" sz="1600" dirty="0"/>
              <a:t>– w przypadku stwierdzenia </a:t>
            </a:r>
            <a:r>
              <a:rPr lang="pl-PL" sz="1600" dirty="0" err="1"/>
              <a:t>niekwalifikowalności</a:t>
            </a:r>
            <a:r>
              <a:rPr lang="pl-PL" sz="1600" dirty="0"/>
              <a:t> lub nieracjonalności danego kosztu kwota wsparcia może ulec odpowiedniemu zmniejszeniu przy zachowaniu poziomu dofinansowania przyjętego w Regulaminie naboru wniosków;.</a:t>
            </a:r>
          </a:p>
          <a:p>
            <a:pPr lvl="0">
              <a:lnSpc>
                <a:spcPct val="114000"/>
              </a:lnSpc>
              <a:spcBef>
                <a:spcPts val="0"/>
              </a:spcBef>
            </a:pPr>
            <a:r>
              <a:rPr lang="pl-PL" sz="1600" b="1" dirty="0"/>
              <a:t>zastosowanie dostępnego dla beneficjenta limitu pozostającego do wykorzystania w okresie realizacji PS WPR </a:t>
            </a:r>
            <a:r>
              <a:rPr lang="pl-PL" sz="1600" dirty="0"/>
              <a:t>– jeśli wnioskowana kwota wsparcia przekracza pozostający do wykorzystania przez beneficjenta limit – Rada LGD ustali kwotę wsparcia poprzez odpowiednie zmniejszenie kwoty pomocy.</a:t>
            </a:r>
          </a:p>
          <a:p>
            <a:pPr marL="457200" lvl="1" indent="0">
              <a:lnSpc>
                <a:spcPct val="114000"/>
              </a:lnSpc>
              <a:spcBef>
                <a:spcPts val="0"/>
              </a:spcBef>
              <a:buNone/>
            </a:pPr>
            <a:endParaRPr lang="pl-PL" sz="1600" dirty="0"/>
          </a:p>
          <a:p>
            <a:pPr marL="457200" indent="-457200">
              <a:lnSpc>
                <a:spcPct val="114000"/>
              </a:lnSpc>
              <a:spcBef>
                <a:spcPts val="0"/>
              </a:spcBef>
              <a:buAutoNum type="arabicParenR"/>
            </a:pPr>
            <a:endParaRPr lang="pl-PL" sz="1600" dirty="0"/>
          </a:p>
        </p:txBody>
      </p:sp>
      <p:sp>
        <p:nvSpPr>
          <p:cNvPr id="6" name="Symbol zastępczy numeru slajdu 5">
            <a:extLst>
              <a:ext uri="{FF2B5EF4-FFF2-40B4-BE49-F238E27FC236}">
                <a16:creationId xmlns:a16="http://schemas.microsoft.com/office/drawing/2014/main" id="{13CE588F-17D6-E0A3-00B6-41B746990D9B}"/>
              </a:ext>
            </a:extLst>
          </p:cNvPr>
          <p:cNvSpPr>
            <a:spLocks noGrp="1"/>
          </p:cNvSpPr>
          <p:nvPr>
            <p:ph type="sldNum" sz="quarter" idx="12"/>
          </p:nvPr>
        </p:nvSpPr>
        <p:spPr/>
        <p:txBody>
          <a:bodyPr/>
          <a:lstStyle/>
          <a:p>
            <a:fld id="{28844951-7827-47D4-8276-7DDE1FA7D85A}" type="slidenum">
              <a:rPr lang="pl-PL" noProof="0" smtClean="0"/>
              <a:pPr/>
              <a:t>7</a:t>
            </a:fld>
            <a:endParaRPr lang="pl-PL" noProof="0"/>
          </a:p>
        </p:txBody>
      </p:sp>
      <p:sp>
        <p:nvSpPr>
          <p:cNvPr id="4" name="Dymek myśli: chmurka 3">
            <a:extLst>
              <a:ext uri="{FF2B5EF4-FFF2-40B4-BE49-F238E27FC236}">
                <a16:creationId xmlns:a16="http://schemas.microsoft.com/office/drawing/2014/main" id="{B20956AD-6662-6A6F-8B60-750394A5EA00}"/>
              </a:ext>
            </a:extLst>
          </p:cNvPr>
          <p:cNvSpPr/>
          <p:nvPr/>
        </p:nvSpPr>
        <p:spPr>
          <a:xfrm>
            <a:off x="9465547" y="1778558"/>
            <a:ext cx="2592476" cy="2592475"/>
          </a:xfrm>
          <a:prstGeom prst="cloudCallout">
            <a:avLst>
              <a:gd name="adj1" fmla="val -85607"/>
              <a:gd name="adj2" fmla="val 46702"/>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100" b="1" dirty="0">
                <a:solidFill>
                  <a:schemeClr val="tx1"/>
                </a:solidFill>
              </a:rPr>
              <a:t>Pamiętaj</a:t>
            </a:r>
            <a:r>
              <a:rPr lang="pl-PL" sz="1100" dirty="0">
                <a:solidFill>
                  <a:schemeClr val="tx1"/>
                </a:solidFill>
              </a:rPr>
              <a:t> o załączeniu podstawy przyjętych kosztów – zawsze min. 2: ofert dostawców, ofert internetowych, katalogów lub kosztorysu inwestorskiego.  </a:t>
            </a:r>
          </a:p>
        </p:txBody>
      </p:sp>
    </p:spTree>
    <p:extLst>
      <p:ext uri="{BB962C8B-B14F-4D97-AF65-F5344CB8AC3E}">
        <p14:creationId xmlns:p14="http://schemas.microsoft.com/office/powerpoint/2010/main" val="409515620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A7D2E-F22F-51DD-E230-DCEE742F810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D09B88D-935A-6D7B-4B8E-8D39A8470009}"/>
              </a:ext>
            </a:extLst>
          </p:cNvPr>
          <p:cNvSpPr>
            <a:spLocks noGrp="1"/>
          </p:cNvSpPr>
          <p:nvPr>
            <p:ph type="ctrTitle"/>
          </p:nvPr>
        </p:nvSpPr>
        <p:spPr>
          <a:xfrm>
            <a:off x="1371600" y="1913937"/>
            <a:ext cx="9448800" cy="1825096"/>
          </a:xfrm>
        </p:spPr>
        <p:txBody>
          <a:bodyPr>
            <a:normAutofit fontScale="90000"/>
          </a:bodyPr>
          <a:lstStyle/>
          <a:p>
            <a:r>
              <a:rPr lang="pl-PL" sz="3600" b="1" cap="none" dirty="0">
                <a:solidFill>
                  <a:srgbClr val="00B050"/>
                </a:solidFill>
              </a:rPr>
              <a:t>Regulaminu naboru wniosków o przyznanie pomocy z zakresu: rozwój przedsiębiorczości poprzez rozwijanie pozarolniczej działalności gospodarczej.</a:t>
            </a:r>
            <a:br>
              <a:rPr lang="pl-PL" sz="3600" b="1" cap="none" dirty="0">
                <a:solidFill>
                  <a:srgbClr val="00B050"/>
                </a:solidFill>
              </a:rPr>
            </a:br>
            <a:endParaRPr lang="pl-PL" sz="3600" b="1" cap="none" dirty="0">
              <a:solidFill>
                <a:srgbClr val="00B050"/>
              </a:solidFill>
            </a:endParaRPr>
          </a:p>
        </p:txBody>
      </p:sp>
      <p:sp>
        <p:nvSpPr>
          <p:cNvPr id="3" name="Podtytuł 2">
            <a:extLst>
              <a:ext uri="{FF2B5EF4-FFF2-40B4-BE49-F238E27FC236}">
                <a16:creationId xmlns:a16="http://schemas.microsoft.com/office/drawing/2014/main" id="{71290F87-178E-82A1-4D28-3431983FA2D3}"/>
              </a:ext>
            </a:extLst>
          </p:cNvPr>
          <p:cNvSpPr>
            <a:spLocks noGrp="1"/>
          </p:cNvSpPr>
          <p:nvPr>
            <p:ph type="subTitle" idx="1"/>
          </p:nvPr>
        </p:nvSpPr>
        <p:spPr>
          <a:xfrm>
            <a:off x="1371600" y="3739033"/>
            <a:ext cx="9448800" cy="685800"/>
          </a:xfrm>
        </p:spPr>
        <p:txBody>
          <a:bodyPr/>
          <a:lstStyle/>
          <a:p>
            <a:r>
              <a:rPr lang="pl-PL" dirty="0">
                <a:solidFill>
                  <a:schemeClr val="accent6"/>
                </a:solidFill>
              </a:rPr>
              <a:t>/elementy najistotniejsze/</a:t>
            </a:r>
          </a:p>
        </p:txBody>
      </p:sp>
      <p:pic>
        <p:nvPicPr>
          <p:cNvPr id="4" name="Obraz 3">
            <a:extLst>
              <a:ext uri="{FF2B5EF4-FFF2-40B4-BE49-F238E27FC236}">
                <a16:creationId xmlns:a16="http://schemas.microsoft.com/office/drawing/2014/main" id="{6B4CF666-2E30-9ABD-DE88-23D7C645E22C}"/>
              </a:ext>
            </a:extLst>
          </p:cNvPr>
          <p:cNvPicPr>
            <a:picLocks noChangeAspect="1"/>
          </p:cNvPicPr>
          <p:nvPr/>
        </p:nvPicPr>
        <p:blipFill>
          <a:blip r:embed="rId2"/>
          <a:stretch>
            <a:fillRect/>
          </a:stretch>
        </p:blipFill>
        <p:spPr>
          <a:xfrm>
            <a:off x="0" y="0"/>
            <a:ext cx="12192000" cy="1502494"/>
          </a:xfrm>
          <a:prstGeom prst="rect">
            <a:avLst/>
          </a:prstGeom>
        </p:spPr>
      </p:pic>
    </p:spTree>
    <p:extLst>
      <p:ext uri="{BB962C8B-B14F-4D97-AF65-F5344CB8AC3E}">
        <p14:creationId xmlns:p14="http://schemas.microsoft.com/office/powerpoint/2010/main" val="227143509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D9524-96F7-A992-AE91-B6BA7783A5E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F4672C2-D2AC-DD7E-13CF-04C94EDEFE7F}"/>
              </a:ext>
            </a:extLst>
          </p:cNvPr>
          <p:cNvSpPr>
            <a:spLocks noGrp="1"/>
          </p:cNvSpPr>
          <p:nvPr>
            <p:ph type="title"/>
          </p:nvPr>
        </p:nvSpPr>
        <p:spPr>
          <a:xfrm>
            <a:off x="2895600" y="764373"/>
            <a:ext cx="8610600" cy="915137"/>
          </a:xfrm>
        </p:spPr>
        <p:txBody>
          <a:bodyPr>
            <a:normAutofit/>
          </a:bodyPr>
          <a:lstStyle/>
          <a:p>
            <a:r>
              <a:rPr lang="pl-PL" b="1" cap="none" dirty="0">
                <a:solidFill>
                  <a:srgbClr val="0070C0"/>
                </a:solidFill>
              </a:rPr>
              <a:t>Informacje ogólne</a:t>
            </a:r>
          </a:p>
        </p:txBody>
      </p:sp>
      <p:sp>
        <p:nvSpPr>
          <p:cNvPr id="3" name="Symbol zastępczy zawartości 2">
            <a:extLst>
              <a:ext uri="{FF2B5EF4-FFF2-40B4-BE49-F238E27FC236}">
                <a16:creationId xmlns:a16="http://schemas.microsoft.com/office/drawing/2014/main" id="{AD591DF2-BD27-A614-1980-FAA04D07E950}"/>
              </a:ext>
            </a:extLst>
          </p:cNvPr>
          <p:cNvSpPr>
            <a:spLocks noGrp="1"/>
          </p:cNvSpPr>
          <p:nvPr>
            <p:ph idx="1"/>
          </p:nvPr>
        </p:nvSpPr>
        <p:spPr>
          <a:xfrm>
            <a:off x="685800" y="1679510"/>
            <a:ext cx="8779747" cy="4539175"/>
          </a:xfrm>
        </p:spPr>
        <p:txBody>
          <a:bodyPr>
            <a:noAutofit/>
          </a:bodyPr>
          <a:lstStyle/>
          <a:p>
            <a:pPr marL="517525" lvl="1" indent="-342900">
              <a:lnSpc>
                <a:spcPct val="114000"/>
              </a:lnSpc>
              <a:spcBef>
                <a:spcPts val="600"/>
              </a:spcBef>
              <a:spcAft>
                <a:spcPts val="600"/>
              </a:spcAft>
              <a:buFont typeface="+mj-lt"/>
              <a:buAutoNum type="arabicPeriod"/>
            </a:pPr>
            <a:r>
              <a:rPr lang="pl-PL" sz="1800" dirty="0"/>
              <a:t>W jednym naborze wniosków </a:t>
            </a:r>
            <a:r>
              <a:rPr lang="pl-PL" sz="1800" b="1" dirty="0"/>
              <a:t>ten sam wnioskodawca może złożyć wyłącznie jeden </a:t>
            </a:r>
            <a:r>
              <a:rPr lang="pl-PL" sz="1800" dirty="0" err="1"/>
              <a:t>WoPP</a:t>
            </a:r>
            <a:r>
              <a:rPr lang="pl-PL" sz="1800" dirty="0"/>
              <a:t>. PUE blokuje możliwość złożenia w jednym naborze wniosków więcej niż jednego </a:t>
            </a:r>
            <a:r>
              <a:rPr lang="pl-PL" sz="1800" dirty="0" err="1"/>
              <a:t>WoPP</a:t>
            </a:r>
            <a:r>
              <a:rPr lang="pl-PL" sz="1800" dirty="0"/>
              <a:t> przez tego samego wnioskodawcę.</a:t>
            </a:r>
          </a:p>
          <a:p>
            <a:pPr marL="174625" lvl="1" indent="0">
              <a:lnSpc>
                <a:spcPct val="114000"/>
              </a:lnSpc>
              <a:spcBef>
                <a:spcPts val="0"/>
              </a:spcBef>
              <a:spcAft>
                <a:spcPts val="600"/>
              </a:spcAft>
              <a:buNone/>
            </a:pPr>
            <a:r>
              <a:rPr lang="pl-PL" sz="1800" b="1" dirty="0">
                <a:solidFill>
                  <a:srgbClr val="0070C0"/>
                </a:solidFill>
              </a:rPr>
              <a:t>Ważne: </a:t>
            </a:r>
            <a:r>
              <a:rPr lang="pl-PL" sz="1800" dirty="0">
                <a:solidFill>
                  <a:srgbClr val="0070C0"/>
                </a:solidFill>
              </a:rPr>
              <a:t>Jeżeli wniosek o wsparcie nie został złożony za pomocą PUE, LGD nie wybiera operacji objętej tym wnioskiem, o czym LGD informuje wnioskodawcę w takiej samej formie, w jakiej został przez niego złożony wniosek.</a:t>
            </a:r>
          </a:p>
          <a:p>
            <a:pPr marL="517525" lvl="1" indent="-342900">
              <a:lnSpc>
                <a:spcPct val="114000"/>
              </a:lnSpc>
              <a:spcBef>
                <a:spcPts val="0"/>
              </a:spcBef>
              <a:buFont typeface="+mj-lt"/>
              <a:buAutoNum type="arabicPeriod" startAt="2"/>
            </a:pPr>
            <a:r>
              <a:rPr lang="pl-PL" sz="1800" dirty="0"/>
              <a:t>Limit środków w naborze wniosków wynosi </a:t>
            </a:r>
            <a:r>
              <a:rPr lang="pl-PL" sz="1800" b="1" dirty="0"/>
              <a:t>1 495 609,50 zł</a:t>
            </a:r>
            <a:endParaRPr lang="pl-PL" sz="1800" dirty="0"/>
          </a:p>
          <a:p>
            <a:pPr marL="517525" lvl="1" indent="-342900">
              <a:lnSpc>
                <a:spcPct val="114000"/>
              </a:lnSpc>
              <a:spcBef>
                <a:spcPts val="0"/>
              </a:spcBef>
              <a:buFont typeface="+mj-lt"/>
              <a:buAutoNum type="arabicPeriod" startAt="2"/>
            </a:pPr>
            <a:r>
              <a:rPr lang="pl-PL" sz="1800" dirty="0"/>
              <a:t>Podmioty uprawnione do ubiegania się o wsparcie na wdrażanie LSR:</a:t>
            </a:r>
          </a:p>
          <a:p>
            <a:pPr marL="174625" lvl="1" indent="0">
              <a:lnSpc>
                <a:spcPct val="114000"/>
              </a:lnSpc>
              <a:spcBef>
                <a:spcPts val="0"/>
              </a:spcBef>
              <a:buNone/>
            </a:pPr>
            <a:r>
              <a:rPr lang="pl-PL" sz="1800" dirty="0"/>
              <a:t> osoby fizyczne prowadzące działalność gospodarczą;</a:t>
            </a:r>
          </a:p>
          <a:p>
            <a:pPr marL="174625" lvl="1" indent="0">
              <a:lnSpc>
                <a:spcPct val="114000"/>
              </a:lnSpc>
              <a:spcBef>
                <a:spcPts val="0"/>
              </a:spcBef>
              <a:buNone/>
            </a:pPr>
            <a:r>
              <a:rPr lang="pl-PL" sz="1800" dirty="0"/>
              <a:t> osoby prawne;</a:t>
            </a:r>
          </a:p>
          <a:p>
            <a:pPr marL="174625" lvl="1" indent="0">
              <a:lnSpc>
                <a:spcPct val="114000"/>
              </a:lnSpc>
              <a:spcBef>
                <a:spcPts val="0"/>
              </a:spcBef>
              <a:buNone/>
            </a:pPr>
            <a:r>
              <a:rPr lang="pl-PL" sz="1800" dirty="0"/>
              <a:t> jednostki organizacyjne nieposiadające osobowości prawnej, </a:t>
            </a:r>
          </a:p>
          <a:p>
            <a:pPr marL="174625" lvl="1" indent="0">
              <a:lnSpc>
                <a:spcPct val="114000"/>
              </a:lnSpc>
              <a:spcBef>
                <a:spcPts val="0"/>
              </a:spcBef>
              <a:buNone/>
            </a:pPr>
            <a:r>
              <a:rPr lang="pl-PL" sz="1800" b="1" dirty="0"/>
              <a:t>prowadzące mikroprzedsiębiorstwo albo małe przedsiębiorstwo.</a:t>
            </a:r>
          </a:p>
          <a:p>
            <a:pPr marL="174625" lvl="1" indent="0">
              <a:lnSpc>
                <a:spcPct val="114000"/>
              </a:lnSpc>
              <a:spcBef>
                <a:spcPts val="0"/>
              </a:spcBef>
              <a:buNone/>
            </a:pPr>
            <a:br>
              <a:rPr lang="pl-PL" sz="1800" dirty="0"/>
            </a:br>
            <a:endParaRPr lang="pl-PL" sz="1800" dirty="0"/>
          </a:p>
          <a:p>
            <a:pPr marL="517525" lvl="1" indent="-342900">
              <a:lnSpc>
                <a:spcPct val="114000"/>
              </a:lnSpc>
              <a:spcBef>
                <a:spcPts val="0"/>
              </a:spcBef>
              <a:buFont typeface="+mj-lt"/>
              <a:buAutoNum type="arabicPeriod"/>
            </a:pPr>
            <a:endParaRPr lang="pl-PL" sz="1800" dirty="0"/>
          </a:p>
        </p:txBody>
      </p:sp>
      <p:sp>
        <p:nvSpPr>
          <p:cNvPr id="6" name="Symbol zastępczy numeru slajdu 5">
            <a:extLst>
              <a:ext uri="{FF2B5EF4-FFF2-40B4-BE49-F238E27FC236}">
                <a16:creationId xmlns:a16="http://schemas.microsoft.com/office/drawing/2014/main" id="{2024FD1B-E2EA-AC99-DF5B-FCA122297B3E}"/>
              </a:ext>
            </a:extLst>
          </p:cNvPr>
          <p:cNvSpPr>
            <a:spLocks noGrp="1"/>
          </p:cNvSpPr>
          <p:nvPr>
            <p:ph type="sldNum" sz="quarter" idx="12"/>
          </p:nvPr>
        </p:nvSpPr>
        <p:spPr/>
        <p:txBody>
          <a:bodyPr/>
          <a:lstStyle/>
          <a:p>
            <a:fld id="{28844951-7827-47D4-8276-7DDE1FA7D85A}" type="slidenum">
              <a:rPr lang="pl-PL" noProof="0" smtClean="0"/>
              <a:pPr/>
              <a:t>9</a:t>
            </a:fld>
            <a:endParaRPr lang="pl-PL" noProof="0"/>
          </a:p>
        </p:txBody>
      </p:sp>
      <p:sp>
        <p:nvSpPr>
          <p:cNvPr id="4" name="Dymek myśli: chmurka 3">
            <a:extLst>
              <a:ext uri="{FF2B5EF4-FFF2-40B4-BE49-F238E27FC236}">
                <a16:creationId xmlns:a16="http://schemas.microsoft.com/office/drawing/2014/main" id="{2D4E0CC2-F892-FCC7-3A07-E125687B0CA3}"/>
              </a:ext>
            </a:extLst>
          </p:cNvPr>
          <p:cNvSpPr/>
          <p:nvPr/>
        </p:nvSpPr>
        <p:spPr>
          <a:xfrm>
            <a:off x="9519139" y="2230734"/>
            <a:ext cx="2672861" cy="2723103"/>
          </a:xfrm>
          <a:prstGeom prst="cloudCallout">
            <a:avLst>
              <a:gd name="adj1" fmla="val -69809"/>
              <a:gd name="adj2" fmla="val 9256"/>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solidFill>
              </a:rPr>
              <a:t>LGD weryfikuje, </a:t>
            </a:r>
            <a:r>
              <a:rPr lang="pl-PL" sz="1000" dirty="0">
                <a:solidFill>
                  <a:schemeClr val="tx1"/>
                </a:solidFill>
              </a:rPr>
              <a:t>czy wniosek o wsparcie został złożony w terminie, miejscu oraz formie, o których mowa w ogłoszeniu o naborze.</a:t>
            </a:r>
          </a:p>
        </p:txBody>
      </p:sp>
    </p:spTree>
    <p:extLst>
      <p:ext uri="{BB962C8B-B14F-4D97-AF65-F5344CB8AC3E}">
        <p14:creationId xmlns:p14="http://schemas.microsoft.com/office/powerpoint/2010/main" val="322542369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theme/theme1.xml><?xml version="1.0" encoding="utf-8"?>
<a:theme xmlns:a="http://schemas.openxmlformats.org/drawingml/2006/main" name="Para">
  <a:themeElements>
    <a:clrScheme name="Para">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Par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2.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AFE2A1-77F8-441E-9B9F-DD61C354F4FE}">
  <ds:schemaRef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Para</Template>
  <TotalTime>2707</TotalTime>
  <Words>8087</Words>
  <Application>Microsoft Office PowerPoint</Application>
  <PresentationFormat>Panoramiczny</PresentationFormat>
  <Paragraphs>520</Paragraphs>
  <Slides>61</Slides>
  <Notes>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61</vt:i4>
      </vt:variant>
    </vt:vector>
  </HeadingPairs>
  <TitlesOfParts>
    <vt:vector size="66" baseType="lpstr">
      <vt:lpstr>Arial</vt:lpstr>
      <vt:lpstr>Calibri</vt:lpstr>
      <vt:lpstr>Century Gothic</vt:lpstr>
      <vt:lpstr>Wingdings</vt:lpstr>
      <vt:lpstr>Para</vt:lpstr>
      <vt:lpstr>            Rozwój przedsiębiorczości poprzez rozwijanie pozarolniczej działalności gospodarczej (Rozwój DG)  Szczegółowy zakres tematyczny:  Zasady przyznawania pomocy oraz wypełnienia wniosku o przyznanie pomocy w ramach planu strategicznego dla wspólnej polityki rolnej na lata 2023-2027 dla interwencji I.13.1 - komponent wdrażanie LSR, nabór LGD nr: 1/PSWPR/2026</vt:lpstr>
      <vt:lpstr>Zasady przyznawania pomocy, w tym oceny i wyboru operacji przez lokalną grupę działania</vt:lpstr>
      <vt:lpstr>Schemat ubiegania się o przyznanie pomocy </vt:lpstr>
      <vt:lpstr>Wstępna ocena formalna i merytoryczna wniosków oraz weryfikacja wnioskowanej kwoty wsparcia  </vt:lpstr>
      <vt:lpstr>Schemat ubiegania się o przyznanie pomocy cd.  </vt:lpstr>
      <vt:lpstr>Schemat ubiegania się o przyznanie pomocy cd.  </vt:lpstr>
      <vt:lpstr>Ustalenie kwoty wsparcia /Pomoc przyznaje się w kwocie zaokrąglonej w dół do pełnych groszy/ </vt:lpstr>
      <vt:lpstr>Regulaminu naboru wniosków o przyznanie pomocy z zakresu: rozwój przedsiębiorczości poprzez rozwijanie pozarolniczej działalności gospodarczej. </vt:lpstr>
      <vt:lpstr>Informacje ogólne</vt:lpstr>
      <vt:lpstr>Mikroprzedsiebiorstwo i małe przedsiębiorstwo</vt:lpstr>
      <vt:lpstr>Forma pomocy, maksymalny dopuszczalny poziom pomocy oraz minimalna i maksymalna kwota pomocy</vt:lpstr>
      <vt:lpstr>Warunki podmiotowe przyznania pomocy – 1 </vt:lpstr>
      <vt:lpstr>Warunki podmiotowe przyznania pomocy – 2 </vt:lpstr>
      <vt:lpstr>Warunki podmiotowe przyznania pomocy - 3</vt:lpstr>
      <vt:lpstr>Warunki podmiotowe przyznania pomocy – 4 Wykluczenie z możliwości otrzymania pomocy </vt:lpstr>
      <vt:lpstr>Warunki przedmiotowe przyznania pomocy - 1</vt:lpstr>
      <vt:lpstr>Warunki przedmiotowe przyznania pomocy – 2  </vt:lpstr>
      <vt:lpstr>Warunki przedmiotowe przyznania pomocy – 3  </vt:lpstr>
      <vt:lpstr>Warunki przedmiotowe przyznania pomocy – 4  </vt:lpstr>
      <vt:lpstr>Pozostałe warunki przyznania pomocy </vt:lpstr>
      <vt:lpstr>Zasady kwalifikowalności </vt:lpstr>
      <vt:lpstr>Ogólne zasady kwalifikowalności </vt:lpstr>
      <vt:lpstr>Ogólne zasady kwalifikowalności </vt:lpstr>
      <vt:lpstr>Za inwestycje niekwalifikujące się do przyznania pomocy uznaje się w szczególności:</vt:lpstr>
      <vt:lpstr>Za inwestycje niekwalifikujące się do przyznania pomocy uznaje się w szczególności:</vt:lpstr>
      <vt:lpstr>Za inwestycje niekwalifikujące się do przyznania pomocy uznaje się w szczególności:</vt:lpstr>
      <vt:lpstr>Za inwestycje niekwalifikujące się do przyznania pomocy uznaje się w szczególności:</vt:lpstr>
      <vt:lpstr>Podatek VAT /uszczegółowienie/</vt:lpstr>
      <vt:lpstr>Racjonalność kosztów</vt:lpstr>
      <vt:lpstr>Zobowiązania w okresie związania z celem oraz zwrot środków i kary umowne</vt:lpstr>
      <vt:lpstr>Zobowiązania w okresie związania z celem /wytyczne podstawowe/</vt:lpstr>
      <vt:lpstr>Zobowiązania w okresie związania z celem cd. /wytyczne podstawowe/ </vt:lpstr>
      <vt:lpstr>Warunki zwrotu pomocy  /Wytyczne podstawowe/</vt:lpstr>
      <vt:lpstr>Warunki zwrotu pomocy  /Wytyczne podstawowe/</vt:lpstr>
      <vt:lpstr>Warunki zwrotu pomocy  /Wytyczne podstawowe/</vt:lpstr>
      <vt:lpstr>Warunki zwrotu pomocy /Wytyczne podstawowe/</vt:lpstr>
      <vt:lpstr>Zobowiązania w okresie związania z celem  /Wytyczne szczegółowe/ </vt:lpstr>
      <vt:lpstr>Zobowiązania w okresie związania z celem  /Wytyczne szczegółowe/ </vt:lpstr>
      <vt:lpstr>Zwrot wypłaconej pomocy  /Wytyczne szczegółowe/</vt:lpstr>
      <vt:lpstr>Kryteria wyboru operacji</vt:lpstr>
      <vt:lpstr>Kryteria wyboru operacji – dostępowe Niespełnienie kryterium oznacza niespełnienie warunku udzielenia wsparcia – operacja nie podlega dalszej ocenie wg kryteriów rankingujących i wyborowi </vt:lpstr>
      <vt:lpstr>Kryteria wyboru operacji – dostępowe Niespełnienie kryterium oznacza niespełnienie warunku udzielenia wsparcia – operacja nie podlega dalszej ocenie wg kryteriów rankingujących i wyborowi </vt:lpstr>
      <vt:lpstr>Kryteria wyboru operacji - rankingujące </vt:lpstr>
      <vt:lpstr>Kryteria wyboru operacji - rankingujące </vt:lpstr>
      <vt:lpstr>Kryteria wyboru operacji - rankingujące </vt:lpstr>
      <vt:lpstr>Kryteria wyboru operacji - rankingujące </vt:lpstr>
      <vt:lpstr>Kryteria wyboru operacji - rankingujące </vt:lpstr>
      <vt:lpstr>Kryteria wyboru operacji - rankingujące </vt:lpstr>
      <vt:lpstr>Kryteria wyboru operacji - rankingujące </vt:lpstr>
      <vt:lpstr>Kryteria wyboru operacji - rankingujące </vt:lpstr>
      <vt:lpstr>Kryteria wyboru operacji - rankingujące </vt:lpstr>
      <vt:lpstr>Zasady wypełnienia wniosku o przyznanie pomocy i wymagane załączniki. </vt:lpstr>
      <vt:lpstr>Wniosek o przyznanie pomocy w systemie PUE ARiMR</vt:lpstr>
      <vt:lpstr>Załączniki do wniosku o przyznanie pomocy -1 </vt:lpstr>
      <vt:lpstr>Załączniki do wniosku o przyznanie pomocy – 2 </vt:lpstr>
      <vt:lpstr>Załączniki do wniosku o przyznanie pomocy - 3</vt:lpstr>
      <vt:lpstr>Załączniki do wniosku o przyznanie pomocy - 3</vt:lpstr>
      <vt:lpstr>Załączniki do wniosku o przyznanie pomocy - 3</vt:lpstr>
      <vt:lpstr>Doradztwo biura LGD</vt:lpstr>
      <vt:lpstr>Zakres i godziny świadczenia doradztwa biura LGD</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„Człowiek siłą Doliny Noteci”</dc:title>
  <dc:creator>Monika1</dc:creator>
  <cp:lastModifiedBy>Marzena Kowalska</cp:lastModifiedBy>
  <cp:revision>376</cp:revision>
  <cp:lastPrinted>2024-01-18T11:59:37Z</cp:lastPrinted>
  <dcterms:created xsi:type="dcterms:W3CDTF">2023-05-13T10:05:05Z</dcterms:created>
  <dcterms:modified xsi:type="dcterms:W3CDTF">2026-03-24T07:58:49Z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